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8" r:id="rId2"/>
    <p:sldId id="269" r:id="rId3"/>
    <p:sldId id="257" r:id="rId4"/>
    <p:sldId id="264" r:id="rId5"/>
    <p:sldId id="267" r:id="rId6"/>
    <p:sldId id="258" r:id="rId7"/>
    <p:sldId id="259" r:id="rId8"/>
    <p:sldId id="260" r:id="rId9"/>
    <p:sldId id="261" r:id="rId10"/>
    <p:sldId id="262" r:id="rId11"/>
    <p:sldId id="263" r:id="rId12"/>
    <p:sldId id="265" r:id="rId13"/>
    <p:sldId id="266" r:id="rId14"/>
    <p:sldId id="272" r:id="rId15"/>
    <p:sldId id="270" r:id="rId16"/>
    <p:sldId id="271" r:id="rId17"/>
    <p:sldId id="273" r:id="rId18"/>
    <p:sldId id="274" r:id="rId19"/>
    <p:sldId id="27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22/11/1441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22/11/1441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22/11/1441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22/11/1441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22/11/1441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22/11/1441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3" name="مستطيل 2"/>
          <p:cNvSpPr/>
          <p:nvPr/>
        </p:nvSpPr>
        <p:spPr>
          <a:xfrm>
            <a:off x="-108520" y="1413064"/>
            <a:ext cx="9252520" cy="4130361"/>
          </a:xfrm>
          <a:prstGeom prst="rect">
            <a:avLst/>
          </a:prstGeom>
        </p:spPr>
        <p:txBody>
          <a:bodyPr wrap="square">
            <a:spAutoFit/>
          </a:bodyPr>
          <a:lstStyle/>
          <a:p>
            <a:pPr algn="ctr">
              <a:spcBef>
                <a:spcPct val="20000"/>
              </a:spcBef>
            </a:pPr>
            <a:r>
              <a:rPr lang="ar-IQ" sz="3200" b="1" dirty="0">
                <a:solidFill>
                  <a:prstClr val="black"/>
                </a:solidFill>
              </a:rPr>
              <a:t>جامعة ديالى</a:t>
            </a:r>
          </a:p>
          <a:p>
            <a:pPr algn="ctr">
              <a:spcBef>
                <a:spcPct val="20000"/>
              </a:spcBef>
            </a:pPr>
            <a:r>
              <a:rPr lang="ar-IQ" sz="3200" b="1" dirty="0">
                <a:solidFill>
                  <a:prstClr val="black"/>
                </a:solidFill>
              </a:rPr>
              <a:t> </a:t>
            </a:r>
          </a:p>
          <a:p>
            <a:pPr algn="ctr">
              <a:spcBef>
                <a:spcPct val="20000"/>
              </a:spcBef>
            </a:pPr>
            <a:r>
              <a:rPr lang="ar-IQ" sz="3200" b="1" dirty="0">
                <a:solidFill>
                  <a:prstClr val="black"/>
                </a:solidFill>
              </a:rPr>
              <a:t>كلية التربية للعلوم الانسانية </a:t>
            </a:r>
          </a:p>
          <a:p>
            <a:pPr algn="ctr">
              <a:spcBef>
                <a:spcPct val="20000"/>
              </a:spcBef>
            </a:pPr>
            <a:r>
              <a:rPr lang="ar-IQ" sz="3200" b="1" dirty="0">
                <a:solidFill>
                  <a:prstClr val="black"/>
                </a:solidFill>
              </a:rPr>
              <a:t>قسم الجغرافية – المرحلة </a:t>
            </a:r>
            <a:r>
              <a:rPr lang="ar-IQ" sz="3200" b="1" dirty="0" smtClean="0">
                <a:solidFill>
                  <a:prstClr val="black"/>
                </a:solidFill>
              </a:rPr>
              <a:t>الثانية </a:t>
            </a:r>
            <a:endParaRPr lang="ar-IQ" sz="3200" b="1" dirty="0">
              <a:solidFill>
                <a:prstClr val="black"/>
              </a:solidFill>
            </a:endParaRPr>
          </a:p>
          <a:p>
            <a:pPr algn="ctr">
              <a:spcBef>
                <a:spcPct val="20000"/>
              </a:spcBef>
            </a:pPr>
            <a:r>
              <a:rPr lang="ar-IQ" sz="3200" b="1" dirty="0">
                <a:solidFill>
                  <a:prstClr val="black"/>
                </a:solidFill>
              </a:rPr>
              <a:t>المادة </a:t>
            </a:r>
            <a:r>
              <a:rPr lang="ar-IQ" sz="3200" b="1" dirty="0" smtClean="0">
                <a:solidFill>
                  <a:prstClr val="black"/>
                </a:solidFill>
              </a:rPr>
              <a:t>–تقنيات جغرافية </a:t>
            </a:r>
            <a:endParaRPr lang="ar-IQ" sz="3200" b="1" dirty="0">
              <a:solidFill>
                <a:prstClr val="black"/>
              </a:solidFill>
            </a:endParaRPr>
          </a:p>
          <a:p>
            <a:pPr algn="ctr">
              <a:spcBef>
                <a:spcPct val="20000"/>
              </a:spcBef>
            </a:pPr>
            <a:r>
              <a:rPr lang="ar-IQ" sz="3200" b="1" dirty="0">
                <a:solidFill>
                  <a:prstClr val="black"/>
                </a:solidFill>
              </a:rPr>
              <a:t>مدرس </a:t>
            </a:r>
            <a:r>
              <a:rPr lang="ar-IQ" sz="3200" b="1" dirty="0" smtClean="0">
                <a:solidFill>
                  <a:prstClr val="black"/>
                </a:solidFill>
              </a:rPr>
              <a:t>المادة -  الدكتور وسام متعب </a:t>
            </a:r>
          </a:p>
          <a:p>
            <a:pPr algn="ctr">
              <a:spcBef>
                <a:spcPct val="20000"/>
              </a:spcBef>
            </a:pPr>
            <a:r>
              <a:rPr lang="ar-IQ" sz="3200" b="1" dirty="0" smtClean="0">
                <a:solidFill>
                  <a:prstClr val="black"/>
                </a:solidFill>
              </a:rPr>
              <a:t>و </a:t>
            </a:r>
            <a:r>
              <a:rPr lang="ar-IQ" sz="3200" b="1" dirty="0">
                <a:solidFill>
                  <a:prstClr val="black"/>
                </a:solidFill>
              </a:rPr>
              <a:t>الدكتورة ذكرى عادل محمود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443" y="118343"/>
            <a:ext cx="1584325"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18343"/>
            <a:ext cx="1804987" cy="17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3564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342900" lvl="0" indent="-342900" algn="r" fontAlgn="base">
              <a:spcBef>
                <a:spcPct val="20000"/>
              </a:spcBef>
              <a:spcAft>
                <a:spcPct val="0"/>
              </a:spcAft>
            </a:pPr>
            <a:r>
              <a:rPr lang="ar-IQ" altLang="ar-IQ" sz="3600" b="1" kern="0" dirty="0">
                <a:solidFill>
                  <a:prstClr val="black"/>
                </a:solidFill>
                <a:effectLst>
                  <a:outerShdw blurRad="38100" dist="38100" dir="2700000" algn="tl">
                    <a:srgbClr val="000000"/>
                  </a:outerShdw>
                </a:effectLst>
                <a:latin typeface="Arial"/>
                <a:ea typeface="+mn-ea"/>
                <a:cs typeface="Arial"/>
              </a:rPr>
              <a:t>اهمية نظم المعلومات الجغرافية .</a:t>
            </a:r>
          </a:p>
        </p:txBody>
      </p:sp>
      <p:sp>
        <p:nvSpPr>
          <p:cNvPr id="3" name="عنصر نائب للمحتوى 2"/>
          <p:cNvSpPr>
            <a:spLocks noGrp="1"/>
          </p:cNvSpPr>
          <p:nvPr>
            <p:ph idx="1"/>
          </p:nvPr>
        </p:nvSpPr>
        <p:spPr/>
        <p:txBody>
          <a:bodyPr/>
          <a:lstStyle/>
          <a:p>
            <a:pPr marL="0" lvl="0" indent="0" fontAlgn="base">
              <a:spcBef>
                <a:spcPct val="0"/>
              </a:spcBef>
              <a:spcAft>
                <a:spcPct val="0"/>
              </a:spcAft>
              <a:buNone/>
            </a:pPr>
            <a:r>
              <a:rPr lang="ar-KW" altLang="ar-IQ" dirty="0">
                <a:latin typeface="Arial" pitchFamily="34" charset="0"/>
                <a:cs typeface="Arial" pitchFamily="34" charset="0"/>
              </a:rPr>
              <a:t>جمـع المعلومات – تخزينها – تصنيفهـا – تحليلها – استرجـاعها – تحديثـها – عرضـها – تعديل الخرائط واستخدامها باستمرار – استرجاعهــا بسـرعة وبكفـاءة عاليـة – طبـاعة الخرائــط – وإنشــاء التقارير</a:t>
            </a:r>
            <a:r>
              <a:rPr lang="ar-KW" altLang="ar-IQ" dirty="0" smtClean="0">
                <a:latin typeface="Arial" pitchFamily="34" charset="0"/>
                <a:cs typeface="Arial" pitchFamily="34" charset="0"/>
              </a:rPr>
              <a:t>.</a:t>
            </a:r>
            <a:endParaRPr lang="ar-IQ" altLang="ar-IQ" dirty="0" smtClean="0">
              <a:latin typeface="Arial" pitchFamily="34" charset="0"/>
              <a:cs typeface="Arial" pitchFamily="34" charset="0"/>
            </a:endParaRPr>
          </a:p>
          <a:p>
            <a:pPr marL="0" lvl="0" indent="0" fontAlgn="base">
              <a:spcBef>
                <a:spcPct val="0"/>
              </a:spcBef>
              <a:spcAft>
                <a:spcPct val="0"/>
              </a:spcAft>
              <a:buNone/>
            </a:pPr>
            <a:endParaRPr lang="ar-KW" altLang="ar-IQ" dirty="0">
              <a:latin typeface="Arial" pitchFamily="34" charset="0"/>
              <a:cs typeface="Arial" pitchFamily="34" charset="0"/>
            </a:endParaRPr>
          </a:p>
          <a:p>
            <a:pPr marL="0" lvl="0" indent="0" fontAlgn="base">
              <a:spcBef>
                <a:spcPct val="0"/>
              </a:spcBef>
              <a:spcAft>
                <a:spcPct val="0"/>
              </a:spcAft>
              <a:buNone/>
            </a:pPr>
            <a:r>
              <a:rPr lang="ar-KW" altLang="ar-IQ" dirty="0" smtClean="0">
                <a:latin typeface="Arial" pitchFamily="34" charset="0"/>
                <a:cs typeface="Arial" pitchFamily="34" charset="0"/>
              </a:rPr>
              <a:t>استخدام </a:t>
            </a:r>
            <a:r>
              <a:rPr lang="ar-KW" altLang="ar-IQ" dirty="0">
                <a:latin typeface="Arial" pitchFamily="34" charset="0"/>
                <a:cs typeface="Arial" pitchFamily="34" charset="0"/>
              </a:rPr>
              <a:t>نظم المعلومات الجغرافية في الطوارئ طالما أن المعلومات موجودة بقاعدة البيانات في أحد النظم المستخدمة وتوضيحهـــا على خرائط من خلال ربط المعلومات.</a:t>
            </a:r>
          </a:p>
          <a:p>
            <a:endParaRPr lang="ar-IQ" dirty="0"/>
          </a:p>
        </p:txBody>
      </p:sp>
    </p:spTree>
    <p:extLst>
      <p:ext uri="{BB962C8B-B14F-4D97-AF65-F5344CB8AC3E}">
        <p14:creationId xmlns:p14="http://schemas.microsoft.com/office/powerpoint/2010/main" val="164458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KW" altLang="ar-IQ" b="1" kern="0" dirty="0">
                <a:latin typeface="Arial"/>
                <a:cs typeface="Arial"/>
              </a:rPr>
              <a:t>مزايا نظم المعلومات بصفة عامة</a:t>
            </a:r>
            <a:endParaRPr lang="ar-IQ" dirty="0"/>
          </a:p>
        </p:txBody>
      </p:sp>
      <p:sp>
        <p:nvSpPr>
          <p:cNvPr id="3" name="عنصر نائب للمحتوى 2"/>
          <p:cNvSpPr>
            <a:spLocks noGrp="1"/>
          </p:cNvSpPr>
          <p:nvPr>
            <p:ph idx="1"/>
          </p:nvPr>
        </p:nvSpPr>
        <p:spPr>
          <a:xfrm>
            <a:off x="457200" y="1052736"/>
            <a:ext cx="8229600" cy="5073427"/>
          </a:xfrm>
        </p:spPr>
        <p:txBody>
          <a:bodyPr>
            <a:normAutofit/>
          </a:bodyPr>
          <a:lstStyle/>
          <a:p>
            <a:pPr marL="609600" lvl="0" indent="-609600" fontAlgn="base">
              <a:lnSpc>
                <a:spcPct val="90000"/>
              </a:lnSpc>
              <a:spcAft>
                <a:spcPct val="0"/>
              </a:spcAft>
              <a:buClr>
                <a:srgbClr val="FFFFFF"/>
              </a:buClr>
              <a:buSzPct val="90000"/>
              <a:buFontTx/>
              <a:buAutoNum type="arabicPeriod"/>
              <a:defRPr/>
            </a:pPr>
            <a:r>
              <a:rPr lang="ar-KW" altLang="ar-IQ" kern="0" dirty="0">
                <a:latin typeface="Arial"/>
              </a:rPr>
              <a:t>سهولة العمل وتوفير الوقت والجهد.</a:t>
            </a:r>
          </a:p>
          <a:p>
            <a:pPr marL="609600" lvl="0" indent="-609600" fontAlgn="base">
              <a:lnSpc>
                <a:spcPct val="90000"/>
              </a:lnSpc>
              <a:spcAft>
                <a:spcPct val="0"/>
              </a:spcAft>
              <a:buClr>
                <a:srgbClr val="FFFFFF"/>
              </a:buClr>
              <a:buSzPct val="90000"/>
              <a:buFontTx/>
              <a:buAutoNum type="arabicPeriod"/>
              <a:defRPr/>
            </a:pPr>
            <a:r>
              <a:rPr lang="ar-KW" altLang="ar-IQ" kern="0" dirty="0">
                <a:latin typeface="Arial"/>
              </a:rPr>
              <a:t>الدقة والسرعة.</a:t>
            </a:r>
          </a:p>
          <a:p>
            <a:pPr marL="609600" lvl="0" indent="-609600" fontAlgn="base">
              <a:lnSpc>
                <a:spcPct val="90000"/>
              </a:lnSpc>
              <a:spcAft>
                <a:spcPct val="0"/>
              </a:spcAft>
              <a:buClr>
                <a:srgbClr val="FFFFFF"/>
              </a:buClr>
              <a:buSzPct val="90000"/>
              <a:buFontTx/>
              <a:buAutoNum type="arabicPeriod"/>
              <a:defRPr/>
            </a:pPr>
            <a:r>
              <a:rPr lang="ar-KW" altLang="ar-IQ" kern="0" dirty="0">
                <a:latin typeface="Arial"/>
              </a:rPr>
              <a:t>إمكانية التحديث والتجديد والإضافة أو الحذف.</a:t>
            </a:r>
          </a:p>
          <a:p>
            <a:pPr marL="609600" lvl="0" indent="-609600" fontAlgn="base">
              <a:lnSpc>
                <a:spcPct val="90000"/>
              </a:lnSpc>
              <a:spcAft>
                <a:spcPct val="0"/>
              </a:spcAft>
              <a:buClr>
                <a:srgbClr val="FFFFFF"/>
              </a:buClr>
              <a:buSzPct val="90000"/>
              <a:buFontTx/>
              <a:buAutoNum type="arabicPeriod"/>
              <a:defRPr/>
            </a:pPr>
            <a:r>
              <a:rPr lang="ar-KW" altLang="ar-IQ" kern="0" dirty="0">
                <a:latin typeface="Arial"/>
              </a:rPr>
              <a:t>الموضوعية والحيادية التامة والوضوح الكامل.</a:t>
            </a:r>
          </a:p>
          <a:p>
            <a:pPr marL="609600" lvl="0" indent="-609600" fontAlgn="base">
              <a:lnSpc>
                <a:spcPct val="90000"/>
              </a:lnSpc>
              <a:spcAft>
                <a:spcPct val="0"/>
              </a:spcAft>
              <a:buClr>
                <a:srgbClr val="FFFFFF"/>
              </a:buClr>
              <a:buSzPct val="90000"/>
              <a:buFontTx/>
              <a:buAutoNum type="arabicPeriod"/>
              <a:defRPr/>
            </a:pPr>
            <a:r>
              <a:rPr lang="ar-KW" altLang="ar-IQ" kern="0" dirty="0">
                <a:latin typeface="Arial"/>
              </a:rPr>
              <a:t>إمكانية التحليل والقياس من الخرائط وإجراء العمليات الإحصائية.</a:t>
            </a:r>
          </a:p>
          <a:p>
            <a:pPr marL="609600" lvl="0" indent="-609600" fontAlgn="base">
              <a:lnSpc>
                <a:spcPct val="90000"/>
              </a:lnSpc>
              <a:spcAft>
                <a:spcPct val="0"/>
              </a:spcAft>
              <a:buClr>
                <a:srgbClr val="FFFFFF"/>
              </a:buClr>
              <a:buSzPct val="90000"/>
              <a:buFontTx/>
              <a:buAutoNum type="arabicPeriod"/>
              <a:defRPr/>
            </a:pPr>
            <a:r>
              <a:rPr lang="ar-KW" altLang="ar-IQ" kern="0" dirty="0">
                <a:latin typeface="Arial"/>
              </a:rPr>
              <a:t>الربط بين المعلومات المختلفة المصدر.</a:t>
            </a:r>
          </a:p>
          <a:p>
            <a:pPr marL="609600" lvl="0" indent="-609600" fontAlgn="base">
              <a:lnSpc>
                <a:spcPct val="90000"/>
              </a:lnSpc>
              <a:spcAft>
                <a:spcPct val="0"/>
              </a:spcAft>
              <a:buClr>
                <a:srgbClr val="FFFFFF"/>
              </a:buClr>
              <a:buSzPct val="90000"/>
              <a:buFontTx/>
              <a:buAutoNum type="arabicPeriod"/>
              <a:defRPr/>
            </a:pPr>
            <a:r>
              <a:rPr lang="ar-KW" altLang="ar-IQ" kern="0" dirty="0">
                <a:latin typeface="Arial"/>
              </a:rPr>
              <a:t>طبقات معلوماتية – وضع عدد كبير من الخرائط فوق بعضها.</a:t>
            </a:r>
          </a:p>
          <a:p>
            <a:pPr marL="609600" lvl="0" indent="-609600" fontAlgn="base">
              <a:lnSpc>
                <a:spcPct val="90000"/>
              </a:lnSpc>
              <a:spcAft>
                <a:spcPct val="0"/>
              </a:spcAft>
              <a:buClr>
                <a:srgbClr val="FFFFFF"/>
              </a:buClr>
              <a:buSzPct val="90000"/>
              <a:buFontTx/>
              <a:buAutoNum type="arabicPeriod"/>
              <a:defRPr/>
            </a:pPr>
            <a:r>
              <a:rPr lang="ar-KW" altLang="ar-IQ" kern="0" dirty="0">
                <a:latin typeface="Arial"/>
              </a:rPr>
              <a:t>التنبؤ والتوقع المستقبلي.</a:t>
            </a:r>
          </a:p>
          <a:p>
            <a:pPr marL="609600" lvl="0" indent="-609600" fontAlgn="base">
              <a:lnSpc>
                <a:spcPct val="90000"/>
              </a:lnSpc>
              <a:spcAft>
                <a:spcPct val="0"/>
              </a:spcAft>
              <a:buClr>
                <a:srgbClr val="FFFFFF"/>
              </a:buClr>
              <a:buSzPct val="90000"/>
              <a:buFontTx/>
              <a:buAutoNum type="arabicPeriod"/>
              <a:defRPr/>
            </a:pPr>
            <a:r>
              <a:rPr lang="ar-KW" altLang="ar-IQ" kern="0" dirty="0">
                <a:latin typeface="Arial"/>
              </a:rPr>
              <a:t>الإضافة والابتكار.</a:t>
            </a:r>
            <a:endParaRPr lang="en-US" altLang="ar-IQ" kern="0" dirty="0">
              <a:latin typeface="Arial"/>
            </a:endParaRPr>
          </a:p>
          <a:p>
            <a:endParaRPr lang="ar-IQ" dirty="0"/>
          </a:p>
        </p:txBody>
      </p:sp>
    </p:spTree>
    <p:extLst>
      <p:ext uri="{BB962C8B-B14F-4D97-AF65-F5344CB8AC3E}">
        <p14:creationId xmlns:p14="http://schemas.microsoft.com/office/powerpoint/2010/main" val="3659316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KW" altLang="ar-IQ" b="1" kern="0" dirty="0">
                <a:latin typeface="Arial"/>
                <a:cs typeface="Arial"/>
              </a:rPr>
              <a:t>مجالات استخدام </a:t>
            </a:r>
            <a:r>
              <a:rPr lang="en-US" altLang="ar-IQ" b="1" kern="0" dirty="0">
                <a:latin typeface="Arial"/>
                <a:cs typeface="Arial"/>
              </a:rPr>
              <a:t>GIS</a:t>
            </a:r>
            <a:endParaRPr lang="ar-IQ" dirty="0"/>
          </a:p>
        </p:txBody>
      </p:sp>
      <p:sp>
        <p:nvSpPr>
          <p:cNvPr id="3" name="عنصر نائب للمحتوى 2"/>
          <p:cNvSpPr>
            <a:spLocks noGrp="1"/>
          </p:cNvSpPr>
          <p:nvPr>
            <p:ph idx="1"/>
          </p:nvPr>
        </p:nvSpPr>
        <p:spPr>
          <a:xfrm>
            <a:off x="457200" y="980728"/>
            <a:ext cx="8229600" cy="5145435"/>
          </a:xfrm>
        </p:spPr>
        <p:txBody>
          <a:bodyPr/>
          <a:lstStyle/>
          <a:p>
            <a:r>
              <a:rPr lang="ar-IQ" dirty="0" smtClean="0"/>
              <a:t>                                            </a:t>
            </a:r>
            <a:endParaRPr lang="ar-IQ" dirty="0"/>
          </a:p>
        </p:txBody>
      </p:sp>
      <p:sp>
        <p:nvSpPr>
          <p:cNvPr id="4" name="Rectangle 4"/>
          <p:cNvSpPr txBox="1">
            <a:spLocks noChangeArrowheads="1"/>
          </p:cNvSpPr>
          <p:nvPr/>
        </p:nvSpPr>
        <p:spPr bwMode="auto">
          <a:xfrm>
            <a:off x="4648200" y="1600200"/>
            <a:ext cx="4038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lr>
                <a:schemeClr val="hlink"/>
              </a:buClr>
              <a:buSzPct val="90000"/>
              <a:buFont typeface="Wingdings" pitchFamily="2" charset="2"/>
              <a:buBlip>
                <a:blip r:embed="rId2"/>
              </a:buBlip>
              <a:defRPr sz="28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18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9pPr>
          </a:lstStyle>
          <a:p>
            <a:pPr marL="0" marR="0" lvl="0" indent="0" algn="ctr" defTabSz="914400" rtl="1" eaLnBrk="1" fontAlgn="base" latinLnBrk="0" hangingPunct="1">
              <a:lnSpc>
                <a:spcPct val="90000"/>
              </a:lnSpc>
              <a:spcBef>
                <a:spcPct val="20000"/>
              </a:spcBef>
              <a:spcAft>
                <a:spcPct val="0"/>
              </a:spcAft>
              <a:buClr>
                <a:srgbClr val="FFFFFF"/>
              </a:buClr>
              <a:buSzPct val="90000"/>
              <a:buNone/>
              <a:tabLst/>
              <a:defRPr/>
            </a:pPr>
            <a:r>
              <a:rPr lang="ar-IQ" altLang="ar-IQ" sz="3200" b="1" kern="0" dirty="0" smtClean="0">
                <a:effectLst/>
                <a:latin typeface="Arial"/>
                <a:cs typeface="Arial"/>
              </a:rPr>
              <a:t>1) </a:t>
            </a:r>
            <a:r>
              <a:rPr kumimoji="0" lang="ar-KW" altLang="ar-IQ" sz="3200" b="1" i="0" u="none" strike="noStrike" kern="0" cap="none" spc="0" normalizeH="0" baseline="0" noProof="0" dirty="0" smtClean="0">
                <a:ln>
                  <a:noFill/>
                </a:ln>
                <a:effectLst/>
                <a:uLnTx/>
                <a:uFillTx/>
                <a:latin typeface="Arial"/>
                <a:ea typeface="+mn-ea"/>
                <a:cs typeface="Arial"/>
              </a:rPr>
              <a:t>مجالات عامه:</a:t>
            </a:r>
            <a:endParaRPr kumimoji="0" lang="ar-KW" altLang="ar-IQ" sz="3200" b="0" i="0" u="none" strike="noStrike" kern="0" cap="none" spc="0" normalizeH="0" baseline="0" noProof="0" dirty="0" smtClean="0">
              <a:ln>
                <a:noFill/>
              </a:ln>
              <a:effectLst/>
              <a:uLnTx/>
              <a:uFillTx/>
              <a:latin typeface="Arial"/>
              <a:ea typeface="+mn-ea"/>
              <a:cs typeface="Arial"/>
            </a:endParaRP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 البيئة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 السكان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العمران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التخطيط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إدارة الموارد الطبيعية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الكوارث الطبيعية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إنتـاج ورسم الخرائط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 المجالات العسكرية.</a:t>
            </a:r>
            <a:endParaRPr kumimoji="0" lang="en-US" altLang="ar-IQ" sz="2800" b="0" i="0" u="none" strike="noStrike" kern="0" cap="none" spc="0" normalizeH="0" baseline="0" noProof="0" dirty="0" smtClean="0">
              <a:ln>
                <a:noFill/>
              </a:ln>
              <a:effectLst/>
              <a:uLnTx/>
              <a:uFillTx/>
              <a:latin typeface="Arial"/>
              <a:ea typeface="+mn-ea"/>
              <a:cs typeface="Arial"/>
            </a:endParaRPr>
          </a:p>
        </p:txBody>
      </p:sp>
      <p:sp>
        <p:nvSpPr>
          <p:cNvPr id="5" name="Rectangle 3"/>
          <p:cNvSpPr txBox="1">
            <a:spLocks noChangeArrowheads="1"/>
          </p:cNvSpPr>
          <p:nvPr/>
        </p:nvSpPr>
        <p:spPr bwMode="auto">
          <a:xfrm>
            <a:off x="457200" y="1600200"/>
            <a:ext cx="4038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lr>
                <a:schemeClr val="hlink"/>
              </a:buClr>
              <a:buSzPct val="90000"/>
              <a:buFont typeface="Wingdings" pitchFamily="2" charset="2"/>
              <a:buBlip>
                <a:blip r:embed="rId2"/>
              </a:buBlip>
              <a:defRPr sz="28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3"/>
              </a:buBlip>
              <a:defRPr sz="20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18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4"/>
              </a:buBlip>
              <a:defRPr sz="1800">
                <a:solidFill>
                  <a:schemeClr val="tx1"/>
                </a:solidFill>
                <a:effectLst>
                  <a:outerShdw blurRad="38100" dist="38100" dir="2700000" algn="tl">
                    <a:srgbClr val="000000"/>
                  </a:outerShdw>
                </a:effectLst>
                <a:latin typeface="+mn-lt"/>
                <a:cs typeface="+mn-cs"/>
              </a:defRPr>
            </a:lvl9pPr>
          </a:lstStyle>
          <a:p>
            <a:pPr marL="533400" marR="0" lvl="0" indent="-533400" algn="ctr" defTabSz="914400" rtl="1" eaLnBrk="1" fontAlgn="base" latinLnBrk="0" hangingPunct="1">
              <a:lnSpc>
                <a:spcPct val="90000"/>
              </a:lnSpc>
              <a:spcBef>
                <a:spcPct val="20000"/>
              </a:spcBef>
              <a:spcAft>
                <a:spcPct val="0"/>
              </a:spcAft>
              <a:buClr>
                <a:srgbClr val="FFFFFF"/>
              </a:buClr>
              <a:buSzPct val="90000"/>
              <a:buFontTx/>
              <a:buNone/>
              <a:tabLst/>
              <a:defRPr/>
            </a:pPr>
            <a:r>
              <a:rPr kumimoji="0" lang="ar-KW" altLang="ar-IQ" sz="2800" b="1" i="0" u="none" strike="noStrike" kern="0" cap="none" spc="0" normalizeH="0" baseline="0" noProof="0" dirty="0" smtClean="0">
                <a:ln>
                  <a:noFill/>
                </a:ln>
                <a:effectLst>
                  <a:outerShdw blurRad="38100" dist="38100" dir="2700000" algn="tl">
                    <a:srgbClr val="000000"/>
                  </a:outerShdw>
                </a:effectLst>
                <a:uLnTx/>
                <a:uFillTx/>
                <a:latin typeface="Arial"/>
                <a:ea typeface="+mn-ea"/>
                <a:cs typeface="Arial"/>
              </a:rPr>
              <a:t>2</a:t>
            </a:r>
            <a:r>
              <a:rPr kumimoji="0" lang="ar-KW" altLang="ar-IQ" sz="3000" b="1" i="0" u="none" strike="noStrike" kern="0" cap="none" spc="0" normalizeH="0" baseline="0" noProof="0" dirty="0" smtClean="0">
                <a:ln>
                  <a:noFill/>
                </a:ln>
                <a:effectLst/>
                <a:uLnTx/>
                <a:uFillTx/>
                <a:latin typeface="Arial"/>
                <a:ea typeface="+mn-ea"/>
                <a:cs typeface="Arial"/>
              </a:rPr>
              <a:t>)  المجالات الجغرافية:</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جغرافية العمران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رسم وتصميـم الخرائط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 الموارد الطبيعية</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err="1" smtClean="0">
                <a:ln>
                  <a:noFill/>
                </a:ln>
                <a:effectLst/>
                <a:uLnTx/>
                <a:uFillTx/>
                <a:latin typeface="Arial"/>
                <a:ea typeface="+mn-ea"/>
                <a:cs typeface="Arial"/>
              </a:rPr>
              <a:t>الجيومورفولوجيا</a:t>
            </a:r>
            <a:r>
              <a:rPr kumimoji="0" lang="ar-KW" altLang="ar-IQ" sz="2800" b="0" i="0" u="none" strike="noStrike" kern="0" cap="none" spc="0" normalizeH="0" baseline="0" noProof="0" dirty="0" smtClean="0">
                <a:ln>
                  <a:noFill/>
                </a:ln>
                <a:effectLst/>
                <a:uLnTx/>
                <a:uFillTx/>
                <a:latin typeface="Arial"/>
                <a:ea typeface="+mn-ea"/>
                <a:cs typeface="Arial"/>
              </a:rPr>
              <a:t>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 المنـاخ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السكان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استخدام الأرض </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None/>
              <a:tabLst/>
              <a:defRPr/>
            </a:pPr>
            <a:r>
              <a:rPr kumimoji="0" lang="ar-KW" altLang="ar-IQ" sz="2800" b="0" i="0" u="none" strike="noStrike" kern="0" cap="none" spc="0" normalizeH="0" baseline="0" noProof="0" dirty="0" smtClean="0">
                <a:ln>
                  <a:noFill/>
                </a:ln>
                <a:effectLst/>
                <a:uLnTx/>
                <a:uFillTx/>
                <a:latin typeface="Arial"/>
                <a:ea typeface="+mn-ea"/>
                <a:cs typeface="Arial"/>
              </a:rPr>
              <a:t> المشكلات الجغرافية.</a:t>
            </a:r>
          </a:p>
          <a:p>
            <a:pPr marL="533400" marR="0" lvl="0" indent="-533400" algn="ctr" defTabSz="914400" rtl="1" eaLnBrk="1" fontAlgn="base" latinLnBrk="0" hangingPunct="1">
              <a:lnSpc>
                <a:spcPct val="90000"/>
              </a:lnSpc>
              <a:spcBef>
                <a:spcPct val="20000"/>
              </a:spcBef>
              <a:spcAft>
                <a:spcPct val="0"/>
              </a:spcAft>
              <a:buClr>
                <a:srgbClr val="86D1EC"/>
              </a:buClr>
              <a:buSzPct val="90000"/>
              <a:buFont typeface="Wingdings" pitchFamily="2" charset="2"/>
              <a:buBlip>
                <a:blip r:embed="rId2"/>
              </a:buBlip>
              <a:tabLst/>
              <a:defRPr/>
            </a:pPr>
            <a:endParaRPr kumimoji="0" lang="en-US" altLang="ar-IQ" sz="2800" b="0" i="0" u="none" strike="noStrike" kern="0" cap="none" spc="0" normalizeH="0" baseline="0" noProof="0" dirty="0" smtClean="0">
              <a:ln>
                <a:noFill/>
              </a:ln>
              <a:effectLst/>
              <a:uLnTx/>
              <a:uFillTx/>
              <a:latin typeface="Arial"/>
              <a:ea typeface="+mn-ea"/>
              <a:cs typeface="Arial"/>
            </a:endParaRPr>
          </a:p>
        </p:txBody>
      </p:sp>
    </p:spTree>
    <p:extLst>
      <p:ext uri="{BB962C8B-B14F-4D97-AF65-F5344CB8AC3E}">
        <p14:creationId xmlns:p14="http://schemas.microsoft.com/office/powerpoint/2010/main" val="414804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IQ" altLang="ar-IQ" sz="3600" b="1" kern="0" dirty="0" smtClean="0">
                <a:latin typeface="Arial"/>
                <a:ea typeface="+mn-ea"/>
                <a:cs typeface="Arial"/>
              </a:rPr>
              <a:t>مكونات نظم المعلومات الجغرافية </a:t>
            </a:r>
            <a:endParaRPr lang="ar-IQ" dirty="0"/>
          </a:p>
        </p:txBody>
      </p:sp>
      <p:sp>
        <p:nvSpPr>
          <p:cNvPr id="3" name="عنصر نائب للمحتوى 2"/>
          <p:cNvSpPr>
            <a:spLocks noGrp="1"/>
          </p:cNvSpPr>
          <p:nvPr>
            <p:ph idx="1"/>
          </p:nvPr>
        </p:nvSpPr>
        <p:spPr>
          <a:xfrm>
            <a:off x="457200" y="1196752"/>
            <a:ext cx="8229600" cy="4929411"/>
          </a:xfrm>
        </p:spPr>
        <p:txBody>
          <a:bodyPr/>
          <a:lstStyle/>
          <a:p>
            <a:pPr marL="0" lvl="0" indent="0" fontAlgn="base">
              <a:spcBef>
                <a:spcPct val="0"/>
              </a:spcBef>
              <a:spcAft>
                <a:spcPct val="0"/>
              </a:spcAft>
              <a:buNone/>
            </a:pPr>
            <a:r>
              <a:rPr lang="ar-KW" altLang="ar-IQ" sz="4000" dirty="0">
                <a:latin typeface="Arial" pitchFamily="34" charset="0"/>
                <a:cs typeface="Arial" pitchFamily="34" charset="0"/>
              </a:rPr>
              <a:t>الأجهزة.</a:t>
            </a:r>
            <a:endParaRPr lang="en-US" altLang="ar-IQ" sz="4000" dirty="0">
              <a:latin typeface="Arial" pitchFamily="34" charset="0"/>
              <a:cs typeface="Arial" pitchFamily="34" charset="0"/>
            </a:endParaRPr>
          </a:p>
          <a:p>
            <a:pPr marL="0" lvl="0" indent="0" fontAlgn="base">
              <a:spcBef>
                <a:spcPct val="0"/>
              </a:spcBef>
              <a:spcAft>
                <a:spcPct val="0"/>
              </a:spcAft>
              <a:buNone/>
            </a:pPr>
            <a:r>
              <a:rPr lang="ar-KW" altLang="ar-IQ" sz="4000" dirty="0">
                <a:latin typeface="Arial" pitchFamily="34" charset="0"/>
                <a:cs typeface="Arial" pitchFamily="34" charset="0"/>
              </a:rPr>
              <a:t>- البرامج.</a:t>
            </a:r>
            <a:endParaRPr lang="en-US" altLang="ar-IQ" sz="4000" dirty="0">
              <a:latin typeface="Arial" pitchFamily="34" charset="0"/>
              <a:cs typeface="Arial" pitchFamily="34" charset="0"/>
            </a:endParaRPr>
          </a:p>
          <a:p>
            <a:pPr marL="0" lvl="0" indent="0" fontAlgn="base">
              <a:spcBef>
                <a:spcPct val="0"/>
              </a:spcBef>
              <a:spcAft>
                <a:spcPct val="0"/>
              </a:spcAft>
              <a:buNone/>
            </a:pPr>
            <a:r>
              <a:rPr lang="ar-KW" altLang="ar-IQ" sz="4000" dirty="0">
                <a:latin typeface="Arial" pitchFamily="34" charset="0"/>
                <a:cs typeface="Arial" pitchFamily="34" charset="0"/>
              </a:rPr>
              <a:t>- البيانات والمعلومات.</a:t>
            </a:r>
            <a:endParaRPr lang="en-US" altLang="ar-IQ" sz="4000" dirty="0">
              <a:latin typeface="Arial" pitchFamily="34" charset="0"/>
              <a:cs typeface="Arial" pitchFamily="34" charset="0"/>
            </a:endParaRPr>
          </a:p>
          <a:p>
            <a:pPr lvl="0" fontAlgn="base">
              <a:spcBef>
                <a:spcPct val="0"/>
              </a:spcBef>
              <a:spcAft>
                <a:spcPct val="0"/>
              </a:spcAft>
              <a:buFontTx/>
              <a:buChar char="-"/>
            </a:pPr>
            <a:r>
              <a:rPr lang="ar-KW" altLang="ar-IQ" sz="4000" dirty="0" smtClean="0">
                <a:latin typeface="Arial" pitchFamily="34" charset="0"/>
                <a:cs typeface="Arial" pitchFamily="34" charset="0"/>
              </a:rPr>
              <a:t>الشخص </a:t>
            </a:r>
            <a:r>
              <a:rPr lang="ar-KW" altLang="ar-IQ" sz="4000" dirty="0">
                <a:latin typeface="Arial" pitchFamily="34" charset="0"/>
                <a:cs typeface="Arial" pitchFamily="34" charset="0"/>
              </a:rPr>
              <a:t>أو </a:t>
            </a:r>
            <a:r>
              <a:rPr lang="ar-KW" altLang="ar-IQ" sz="4000" dirty="0" smtClean="0">
                <a:latin typeface="Arial" pitchFamily="34" charset="0"/>
                <a:cs typeface="Arial" pitchFamily="34" charset="0"/>
              </a:rPr>
              <a:t>المستخدم</a:t>
            </a:r>
            <a:r>
              <a:rPr lang="ar-IQ" altLang="ar-IQ" sz="4000" dirty="0" smtClean="0">
                <a:latin typeface="Arial" pitchFamily="34" charset="0"/>
                <a:cs typeface="Arial" pitchFamily="34" charset="0"/>
              </a:rPr>
              <a:t> . </a:t>
            </a:r>
          </a:p>
          <a:p>
            <a:pPr lvl="0" fontAlgn="base">
              <a:spcBef>
                <a:spcPct val="0"/>
              </a:spcBef>
              <a:spcAft>
                <a:spcPct val="0"/>
              </a:spcAft>
              <a:buFontTx/>
              <a:buChar char="-"/>
            </a:pPr>
            <a:r>
              <a:rPr lang="ar-IQ" sz="4000" dirty="0">
                <a:latin typeface="TraditionalArabic,Bold"/>
              </a:rPr>
              <a:t>الوسائل</a:t>
            </a:r>
            <a:endParaRPr lang="ar-IQ" sz="3600" dirty="0"/>
          </a:p>
        </p:txBody>
      </p:sp>
    </p:spTree>
    <p:extLst>
      <p:ext uri="{BB962C8B-B14F-4D97-AF65-F5344CB8AC3E}">
        <p14:creationId xmlns:p14="http://schemas.microsoft.com/office/powerpoint/2010/main" val="303118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0232" y="1556792"/>
            <a:ext cx="6146103" cy="506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1057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631904"/>
          </a:xfrm>
        </p:spPr>
        <p:txBody>
          <a:bodyPr>
            <a:normAutofit fontScale="92500"/>
          </a:bodyPr>
          <a:lstStyle/>
          <a:p>
            <a:r>
              <a:rPr lang="ar-KW" altLang="ar-IQ" sz="4000" dirty="0" smtClean="0">
                <a:solidFill>
                  <a:prstClr val="black"/>
                </a:solidFill>
                <a:latin typeface="Arial" pitchFamily="34" charset="0"/>
                <a:cs typeface="Arial" pitchFamily="34" charset="0"/>
              </a:rPr>
              <a:t>الأجهزة</a:t>
            </a:r>
            <a:r>
              <a:rPr lang="ar-IQ" altLang="ar-IQ" sz="4000" dirty="0" smtClean="0">
                <a:solidFill>
                  <a:prstClr val="black"/>
                </a:solidFill>
                <a:latin typeface="Arial" pitchFamily="34" charset="0"/>
                <a:cs typeface="Arial" pitchFamily="34" charset="0"/>
              </a:rPr>
              <a:t> ...</a:t>
            </a:r>
          </a:p>
          <a:p>
            <a:r>
              <a:rPr lang="ar-IQ" sz="2800" dirty="0">
                <a:latin typeface="TraditionalArabic"/>
              </a:rPr>
              <a:t>إن مفهوم الآلة في أي نظام معلومات هو الكمبيوتر الذي يعمل علية ذلك</a:t>
            </a:r>
          </a:p>
          <a:p>
            <a:r>
              <a:rPr lang="ar-IQ" sz="2800" dirty="0">
                <a:latin typeface="TraditionalArabic"/>
              </a:rPr>
              <a:t>النظام </a:t>
            </a:r>
            <a:r>
              <a:rPr lang="ar-IQ" sz="2800" dirty="0">
                <a:latin typeface="Traditional Arabic"/>
                <a:cs typeface="Traditional Arabic"/>
              </a:rPr>
              <a:t>. </a:t>
            </a:r>
            <a:endParaRPr lang="ar-IQ" sz="2800" dirty="0" smtClean="0">
              <a:latin typeface="Traditional Arabic"/>
              <a:cs typeface="Traditional Arabic"/>
            </a:endParaRPr>
          </a:p>
          <a:p>
            <a:r>
              <a:rPr lang="ar-IQ" sz="3000" b="1" dirty="0" smtClean="0">
                <a:latin typeface="TraditionalArabic"/>
                <a:cs typeface="Traditional Arabic"/>
              </a:rPr>
              <a:t>الآن </a:t>
            </a:r>
            <a:r>
              <a:rPr lang="ar-IQ" sz="3000" b="1" dirty="0">
                <a:latin typeface="TraditionalArabic"/>
                <a:cs typeface="Traditional Arabic"/>
              </a:rPr>
              <a:t>تعمل برامج نظم المعلومات الجغرافية على أنواع كثيرة من أجهزة</a:t>
            </a:r>
          </a:p>
          <a:p>
            <a:r>
              <a:rPr lang="ar-IQ" sz="2800" dirty="0">
                <a:latin typeface="TraditionalArabic"/>
              </a:rPr>
              <a:t>لخدمة </a:t>
            </a:r>
            <a:r>
              <a:rPr lang="en-US" sz="2800" dirty="0" smtClean="0">
                <a:latin typeface="Times New Roman"/>
              </a:rPr>
              <a:t> </a:t>
            </a:r>
            <a:r>
              <a:rPr lang="ar-IQ" sz="2800" dirty="0">
                <a:latin typeface="TraditionalArabic"/>
              </a:rPr>
              <a:t>الكمبيوتر بداية من خدمات الحاسب المركزية</a:t>
            </a:r>
          </a:p>
          <a:p>
            <a:r>
              <a:rPr lang="ar-IQ" sz="2800" dirty="0" smtClean="0">
                <a:latin typeface="TraditionalArabic"/>
              </a:rPr>
              <a:t>المشروعات </a:t>
            </a:r>
            <a:r>
              <a:rPr lang="ar-IQ" sz="2800" dirty="0">
                <a:latin typeface="TraditionalArabic"/>
              </a:rPr>
              <a:t>العملاقة إلى الحاسبات الشخصية</a:t>
            </a:r>
          </a:p>
          <a:p>
            <a:r>
              <a:rPr lang="ar-IQ" sz="2800" dirty="0">
                <a:latin typeface="TraditionalArabic"/>
              </a:rPr>
              <a:t>الذي يمكن أن يستخدم في الأعمال بمفردة أو في شبكة مكونة من مجموعة</a:t>
            </a:r>
          </a:p>
          <a:p>
            <a:r>
              <a:rPr lang="ar-IQ" sz="2800" dirty="0">
                <a:latin typeface="TraditionalArabic"/>
              </a:rPr>
              <a:t>حاسبات شخصية، هذا بالإضافة إلى جانب انتشار أجهزة تحديد المواقع علي</a:t>
            </a:r>
          </a:p>
          <a:p>
            <a:r>
              <a:rPr lang="ar-IQ" sz="2800" dirty="0">
                <a:latin typeface="TraditionalArabic"/>
              </a:rPr>
              <a:t>و التي تستخدم لتحديد إحداثيات نقط معينة علي </a:t>
            </a:r>
            <a:r>
              <a:rPr lang="ar-IQ" sz="2800" dirty="0" smtClean="0">
                <a:latin typeface="TraditionalArabic"/>
              </a:rPr>
              <a:t>سطح </a:t>
            </a:r>
            <a:r>
              <a:rPr lang="ar-IQ" sz="2800" dirty="0">
                <a:latin typeface="TraditionalArabic"/>
              </a:rPr>
              <a:t>الأرض</a:t>
            </a:r>
          </a:p>
          <a:p>
            <a:r>
              <a:rPr lang="ar-IQ" sz="2800" dirty="0">
                <a:latin typeface="TraditionalArabic"/>
              </a:rPr>
              <a:t>سطح </a:t>
            </a:r>
            <a:r>
              <a:rPr lang="ar-IQ" sz="2800" dirty="0" smtClean="0">
                <a:latin typeface="TraditionalArabic"/>
              </a:rPr>
              <a:t>الأرض.</a:t>
            </a:r>
            <a:endParaRPr lang="ar-IQ" dirty="0"/>
          </a:p>
        </p:txBody>
      </p:sp>
    </p:spTree>
    <p:extLst>
      <p:ext uri="{BB962C8B-B14F-4D97-AF65-F5344CB8AC3E}">
        <p14:creationId xmlns:p14="http://schemas.microsoft.com/office/powerpoint/2010/main" val="3465724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620713"/>
            <a:ext cx="8229600" cy="5703887"/>
          </a:xfrm>
        </p:spPr>
        <p:txBody>
          <a:bodyPr>
            <a:normAutofit fontScale="92500" lnSpcReduction="20000"/>
          </a:bodyPr>
          <a:lstStyle/>
          <a:p>
            <a:r>
              <a:rPr lang="ar-KW" altLang="ar-IQ" sz="4000" dirty="0">
                <a:solidFill>
                  <a:prstClr val="black"/>
                </a:solidFill>
                <a:latin typeface="Arial" pitchFamily="34" charset="0"/>
                <a:cs typeface="Arial" pitchFamily="34" charset="0"/>
              </a:rPr>
              <a:t>البرامج</a:t>
            </a:r>
            <a:r>
              <a:rPr lang="ar-KW" altLang="ar-IQ" sz="4000" dirty="0" smtClean="0">
                <a:solidFill>
                  <a:prstClr val="black"/>
                </a:solidFill>
                <a:latin typeface="Arial" pitchFamily="34" charset="0"/>
                <a:cs typeface="Arial" pitchFamily="34" charset="0"/>
              </a:rPr>
              <a:t>.</a:t>
            </a:r>
            <a:r>
              <a:rPr lang="ar-IQ" altLang="ar-IQ" sz="4000" dirty="0" smtClean="0">
                <a:solidFill>
                  <a:prstClr val="black"/>
                </a:solidFill>
                <a:latin typeface="Arial" pitchFamily="34" charset="0"/>
                <a:cs typeface="Arial" pitchFamily="34" charset="0"/>
              </a:rPr>
              <a:t>...</a:t>
            </a:r>
            <a:endParaRPr lang="ar-IQ" sz="2800" dirty="0" smtClean="0">
              <a:latin typeface="TraditionalArabic"/>
            </a:endParaRPr>
          </a:p>
          <a:p>
            <a:r>
              <a:rPr lang="ar-IQ" sz="2800" dirty="0" smtClean="0">
                <a:latin typeface="TraditionalArabic"/>
              </a:rPr>
              <a:t>توفر </a:t>
            </a:r>
            <a:r>
              <a:rPr lang="ar-IQ" sz="2800" dirty="0">
                <a:latin typeface="TraditionalArabic"/>
              </a:rPr>
              <a:t>برامج نظم المعلومات الجغرافية الأدوات والأساليب الخاصة بتخزين ، و تحليل</a:t>
            </a:r>
          </a:p>
          <a:p>
            <a:r>
              <a:rPr lang="ar-IQ" sz="2800" dirty="0">
                <a:latin typeface="TraditionalArabic"/>
              </a:rPr>
              <a:t>وعرض المعلومات الجغرافية </a:t>
            </a:r>
            <a:r>
              <a:rPr lang="ar-IQ" sz="2800" dirty="0" smtClean="0">
                <a:latin typeface="Traditional Arabic"/>
                <a:cs typeface="Traditional Arabic"/>
              </a:rPr>
              <a:t>.</a:t>
            </a:r>
          </a:p>
          <a:p>
            <a:r>
              <a:rPr lang="ar-IQ" sz="3300" b="1" dirty="0" smtClean="0">
                <a:latin typeface="Traditional Arabic"/>
                <a:cs typeface="Traditional Arabic"/>
              </a:rPr>
              <a:t> </a:t>
            </a:r>
            <a:r>
              <a:rPr lang="ar-IQ" sz="3300" b="1" dirty="0">
                <a:latin typeface="TraditionalArabic"/>
                <a:cs typeface="Traditional Arabic"/>
              </a:rPr>
              <a:t>ومن المكونات الأساسية في برامج نظم المعلومات</a:t>
            </a:r>
          </a:p>
          <a:p>
            <a:r>
              <a:rPr lang="ar-IQ" sz="2800" dirty="0">
                <a:latin typeface="TraditionalArabic"/>
              </a:rPr>
              <a:t>الجغرافية أدوات لإدخال وتطويع المعلومات الجغرافية مع وجود واجهات التطبيق</a:t>
            </a:r>
          </a:p>
          <a:p>
            <a:r>
              <a:rPr lang="ar-IQ" sz="2800" dirty="0">
                <a:latin typeface="TraditionalArabic"/>
              </a:rPr>
              <a:t>كأداة لسهولة الاتصال بين الجهاز و المستخدم </a:t>
            </a:r>
            <a:r>
              <a:rPr lang="ar-IQ" sz="2800" dirty="0" smtClean="0">
                <a:latin typeface="Traditional Arabic"/>
                <a:cs typeface="Traditional Arabic"/>
              </a:rPr>
              <a:t>.</a:t>
            </a:r>
          </a:p>
          <a:p>
            <a:r>
              <a:rPr lang="ar-IQ" sz="3300" b="1" dirty="0" smtClean="0">
                <a:latin typeface="TraditionalArabic"/>
                <a:cs typeface="Traditional Arabic"/>
              </a:rPr>
              <a:t>و </a:t>
            </a:r>
            <a:r>
              <a:rPr lang="ar-IQ" sz="3300" b="1" dirty="0">
                <a:latin typeface="TraditionalArabic"/>
                <a:cs typeface="Traditional Arabic"/>
              </a:rPr>
              <a:t>تتكون البرامج من </a:t>
            </a:r>
            <a:r>
              <a:rPr lang="ar-IQ" sz="2800" dirty="0" smtClean="0">
                <a:latin typeface="TraditionalArabic"/>
              </a:rPr>
              <a:t>مجموعة </a:t>
            </a:r>
            <a:r>
              <a:rPr lang="ar-IQ" sz="2800" dirty="0">
                <a:latin typeface="TraditionalArabic"/>
              </a:rPr>
              <a:t>من المكونات الأساسية و التي تشمل </a:t>
            </a:r>
            <a:r>
              <a:rPr lang="ar-IQ" sz="2800" dirty="0">
                <a:latin typeface="Traditional Arabic"/>
                <a:cs typeface="Traditional Arabic"/>
              </a:rPr>
              <a:t>:</a:t>
            </a:r>
          </a:p>
          <a:p>
            <a:pPr marL="514350" indent="-514350">
              <a:buFont typeface="+mj-lt"/>
              <a:buAutoNum type="arabicPeriod"/>
            </a:pPr>
            <a:r>
              <a:rPr lang="ar-IQ" sz="2800" b="1" dirty="0">
                <a:latin typeface="TraditionalArabic,Bold"/>
              </a:rPr>
              <a:t>أدوات لتخزين الأشكال المختلفة للبيانات الوصفية أو الجغرافية </a:t>
            </a:r>
            <a:r>
              <a:rPr lang="ar-IQ" sz="2800" b="1" dirty="0">
                <a:latin typeface="Traditional Arabic"/>
                <a:cs typeface="Traditional Arabic"/>
              </a:rPr>
              <a:t>. </a:t>
            </a:r>
            <a:endParaRPr lang="ar-IQ" sz="2800" b="1" dirty="0" smtClean="0">
              <a:latin typeface="Traditional Arabic"/>
              <a:cs typeface="Traditional Arabic"/>
            </a:endParaRPr>
          </a:p>
          <a:p>
            <a:pPr marL="514350" indent="-514350">
              <a:buFont typeface="+mj-lt"/>
              <a:buAutoNum type="arabicPeriod"/>
            </a:pPr>
            <a:r>
              <a:rPr lang="ar-IQ" sz="2800" b="1" dirty="0" smtClean="0">
                <a:latin typeface="TraditionalArabic,Bold"/>
                <a:cs typeface="Traditional Arabic"/>
              </a:rPr>
              <a:t>التكامل </a:t>
            </a:r>
            <a:r>
              <a:rPr lang="ar-IQ" sz="2800" b="1" dirty="0">
                <a:latin typeface="TraditionalArabic,Bold"/>
                <a:cs typeface="Traditional Arabic"/>
              </a:rPr>
              <a:t>مع برامج قواعد </a:t>
            </a:r>
            <a:r>
              <a:rPr lang="ar-IQ" sz="2800" b="1" dirty="0" smtClean="0">
                <a:latin typeface="TraditionalArabic,Bold"/>
                <a:cs typeface="Traditional Arabic"/>
              </a:rPr>
              <a:t>البينات</a:t>
            </a:r>
            <a:endParaRPr lang="en-US" sz="1400" dirty="0">
              <a:latin typeface="Wingdings"/>
              <a:cs typeface="Traditional Arabic"/>
            </a:endParaRPr>
          </a:p>
          <a:p>
            <a:pPr marL="514350" indent="-514350">
              <a:buFont typeface="+mj-lt"/>
              <a:buAutoNum type="arabicPeriod"/>
            </a:pPr>
            <a:r>
              <a:rPr lang="ar-IQ" sz="2800" b="1" dirty="0">
                <a:latin typeface="TraditionalArabic,Bold"/>
              </a:rPr>
              <a:t>أدوات البحث و التحليل و العرض </a:t>
            </a:r>
            <a:r>
              <a:rPr lang="ar-IQ" sz="2800" b="1" dirty="0" smtClean="0">
                <a:latin typeface="Traditional Arabic"/>
                <a:cs typeface="Traditional Arabic"/>
              </a:rPr>
              <a:t> </a:t>
            </a:r>
            <a:r>
              <a:rPr lang="ar-IQ" sz="2800" b="1" dirty="0" smtClean="0">
                <a:latin typeface="TraditionalArabic,Bold"/>
              </a:rPr>
              <a:t>لسهولة </a:t>
            </a:r>
            <a:r>
              <a:rPr lang="ar-IQ" sz="2800" b="1" dirty="0">
                <a:latin typeface="TraditionalArabic,Bold"/>
              </a:rPr>
              <a:t>التعامل مع البرنامج</a:t>
            </a:r>
            <a:r>
              <a:rPr lang="ar-IQ" sz="2800" b="1" dirty="0">
                <a:latin typeface="Traditional Arabic"/>
                <a:cs typeface="Traditional Arabic"/>
              </a:rPr>
              <a:t>. </a:t>
            </a:r>
            <a:endParaRPr lang="ar-IQ" sz="2800" dirty="0">
              <a:latin typeface="Times New Roman"/>
              <a:cs typeface="Traditional Arabic"/>
            </a:endParaRPr>
          </a:p>
          <a:p>
            <a:pPr marL="514350" indent="-514350">
              <a:buFont typeface="+mj-lt"/>
              <a:buAutoNum type="arabicPeriod"/>
            </a:pPr>
            <a:r>
              <a:rPr lang="ar-IQ" sz="2800" b="1" dirty="0" smtClean="0">
                <a:latin typeface="TraditionalArabic,Bold"/>
                <a:cs typeface="Traditional Arabic"/>
              </a:rPr>
              <a:t>واجهة </a:t>
            </a:r>
            <a:r>
              <a:rPr lang="ar-IQ" sz="2800" b="1" dirty="0">
                <a:latin typeface="TraditionalArabic,Bold"/>
                <a:cs typeface="Traditional Arabic"/>
              </a:rPr>
              <a:t>تطبيق سهلة </a:t>
            </a:r>
            <a:r>
              <a:rPr lang="ar-IQ" sz="2800" b="1" dirty="0" smtClean="0">
                <a:latin typeface="TraditionalArabic,Bold"/>
                <a:cs typeface="Traditional Arabic"/>
              </a:rPr>
              <a:t>للمستخدم </a:t>
            </a:r>
            <a:r>
              <a:rPr lang="ar-IQ" sz="2800" b="1" dirty="0" smtClean="0">
                <a:latin typeface="TraditionalArabic,Bold"/>
              </a:rPr>
              <a:t>بين أدوات </a:t>
            </a:r>
            <a:r>
              <a:rPr lang="ar-IQ" sz="2800" b="1" dirty="0">
                <a:latin typeface="TraditionalArabic,Bold"/>
              </a:rPr>
              <a:t>لعمل علاقات </a:t>
            </a:r>
            <a:r>
              <a:rPr lang="ar-IQ" sz="2800" b="1" dirty="0" err="1">
                <a:latin typeface="TraditionalArabic,Bold"/>
              </a:rPr>
              <a:t>أتصالية</a:t>
            </a:r>
            <a:r>
              <a:rPr lang="ar-IQ" sz="2800" b="1" dirty="0">
                <a:latin typeface="TraditionalArabic,Bold"/>
              </a:rPr>
              <a:t> </a:t>
            </a:r>
            <a:r>
              <a:rPr lang="ar-IQ" sz="2800" b="1" dirty="0" smtClean="0">
                <a:latin typeface="TraditionalArabic,Bold"/>
              </a:rPr>
              <a:t> مع </a:t>
            </a:r>
            <a:endParaRPr lang="ar-IQ" sz="2800" b="1" dirty="0" smtClean="0">
              <a:latin typeface="TraditionalArabic,Bold"/>
            </a:endParaRPr>
          </a:p>
          <a:p>
            <a:pPr marL="0" indent="0">
              <a:buNone/>
            </a:pPr>
            <a:r>
              <a:rPr lang="ar-IQ" sz="2800" b="1" dirty="0" smtClean="0">
                <a:latin typeface="TraditionalArabic,Bold"/>
              </a:rPr>
              <a:t>عناصر </a:t>
            </a:r>
            <a:r>
              <a:rPr lang="ar-IQ" sz="2800" b="1" dirty="0">
                <a:latin typeface="TraditionalArabic,Bold"/>
              </a:rPr>
              <a:t>نظام المعلومات الجغرافي</a:t>
            </a:r>
            <a:r>
              <a:rPr lang="ar-IQ" sz="2800" b="1" dirty="0">
                <a:latin typeface="Traditional Arabic"/>
                <a:cs typeface="Traditional Arabic"/>
              </a:rPr>
              <a:t>.</a:t>
            </a:r>
            <a:endParaRPr lang="ar-IQ" dirty="0"/>
          </a:p>
        </p:txBody>
      </p:sp>
    </p:spTree>
    <p:extLst>
      <p:ext uri="{BB962C8B-B14F-4D97-AF65-F5344CB8AC3E}">
        <p14:creationId xmlns:p14="http://schemas.microsoft.com/office/powerpoint/2010/main" val="3343631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703912"/>
          </a:xfrm>
        </p:spPr>
        <p:txBody>
          <a:bodyPr>
            <a:normAutofit/>
          </a:bodyPr>
          <a:lstStyle/>
          <a:p>
            <a:r>
              <a:rPr lang="ar-IQ" sz="2800" b="1" dirty="0">
                <a:latin typeface="TraditionalArabic,Bold"/>
              </a:rPr>
              <a:t>البيانات </a:t>
            </a:r>
            <a:r>
              <a:rPr lang="ar-IQ" sz="2800" b="1" dirty="0" smtClean="0">
                <a:latin typeface="Traditional Arabic"/>
                <a:cs typeface="Traditional Arabic"/>
              </a:rPr>
              <a:t>...... </a:t>
            </a:r>
            <a:endParaRPr lang="ar-IQ" sz="2800" b="1" dirty="0">
              <a:latin typeface="TraditionalArabic,Bold"/>
              <a:cs typeface="Traditional Arabic"/>
            </a:endParaRPr>
          </a:p>
          <a:p>
            <a:r>
              <a:rPr lang="ar-IQ" sz="2800" b="1" dirty="0">
                <a:latin typeface="TraditionalArabic"/>
              </a:rPr>
              <a:t>و البيانات هي أهم مكونات نظم المعلومات الجغرافية </a:t>
            </a:r>
            <a:r>
              <a:rPr lang="ar-IQ" sz="2800" b="1" dirty="0">
                <a:latin typeface="Traditional Arabic"/>
                <a:cs typeface="Traditional Arabic"/>
              </a:rPr>
              <a:t>.</a:t>
            </a:r>
            <a:r>
              <a:rPr lang="ar-IQ" sz="2800" b="1" dirty="0">
                <a:latin typeface="TraditionalArabic"/>
                <a:cs typeface="Traditional Arabic"/>
              </a:rPr>
              <a:t>فيتم تقسيم البيانات داخل نظم المعلومات الجغرافية إلى </a:t>
            </a:r>
            <a:r>
              <a:rPr lang="ar-IQ" sz="2800" b="1" dirty="0">
                <a:latin typeface="Traditional Arabic"/>
                <a:cs typeface="Traditional Arabic"/>
              </a:rPr>
              <a:t>:-</a:t>
            </a:r>
          </a:p>
          <a:p>
            <a:pPr lvl="0">
              <a:buClr>
                <a:srgbClr val="0BD0D9"/>
              </a:buClr>
            </a:pPr>
            <a:r>
              <a:rPr lang="ar-IQ" sz="3600" b="1" dirty="0" smtClean="0">
                <a:latin typeface="TraditionalArabic"/>
              </a:rPr>
              <a:t> </a:t>
            </a:r>
            <a:r>
              <a:rPr lang="ar-IQ" sz="3600" b="1" dirty="0">
                <a:solidFill>
                  <a:prstClr val="black"/>
                </a:solidFill>
                <a:latin typeface="TraditionalArabic"/>
                <a:cs typeface="Traditional Arabic"/>
              </a:rPr>
              <a:t>بيانات </a:t>
            </a:r>
            <a:r>
              <a:rPr lang="ar-IQ" sz="3600" b="1" dirty="0" smtClean="0">
                <a:solidFill>
                  <a:prstClr val="black"/>
                </a:solidFill>
                <a:latin typeface="TraditionalArabic"/>
                <a:cs typeface="Traditional Arabic"/>
              </a:rPr>
              <a:t>وصفية ...</a:t>
            </a:r>
            <a:r>
              <a:rPr lang="ar-IQ" sz="2800" b="1" dirty="0" smtClean="0">
                <a:latin typeface="TraditionalArabic"/>
              </a:rPr>
              <a:t>وهي تشمل</a:t>
            </a:r>
            <a:r>
              <a:rPr lang="ar-IQ" sz="2800" b="1" dirty="0">
                <a:solidFill>
                  <a:prstClr val="black"/>
                </a:solidFill>
                <a:latin typeface="TraditionalArabic"/>
              </a:rPr>
              <a:t> </a:t>
            </a:r>
            <a:r>
              <a:rPr lang="ar-IQ" sz="2800" b="1" dirty="0" smtClean="0">
                <a:solidFill>
                  <a:prstClr val="black"/>
                </a:solidFill>
                <a:latin typeface="TraditionalArabic"/>
              </a:rPr>
              <a:t>بيانات</a:t>
            </a:r>
            <a:r>
              <a:rPr lang="ar-IQ" sz="2800" b="1" dirty="0" smtClean="0">
                <a:latin typeface="TraditionalArabic"/>
              </a:rPr>
              <a:t> الجداول </a:t>
            </a:r>
            <a:r>
              <a:rPr lang="ar-IQ" sz="2800" b="1" dirty="0">
                <a:latin typeface="TraditionalArabic"/>
              </a:rPr>
              <a:t>و الإحصاءات المختلفة عن عناصر طبيعية يمكن تمثيلها بالطبيعة</a:t>
            </a:r>
            <a:r>
              <a:rPr lang="ar-IQ" sz="2800" b="1" dirty="0">
                <a:latin typeface="Traditional Arabic"/>
                <a:cs typeface="Traditional Arabic"/>
              </a:rPr>
              <a:t>. </a:t>
            </a:r>
          </a:p>
          <a:p>
            <a:pPr lvl="0">
              <a:buClr>
                <a:srgbClr val="0BD0D9"/>
              </a:buClr>
            </a:pPr>
            <a:r>
              <a:rPr lang="ar-IQ" sz="3600" b="1" dirty="0" smtClean="0">
                <a:solidFill>
                  <a:prstClr val="black"/>
                </a:solidFill>
                <a:latin typeface="TraditionalArabic"/>
                <a:cs typeface="Traditional Arabic"/>
              </a:rPr>
              <a:t>بيانات مكانية ....</a:t>
            </a:r>
            <a:endParaRPr lang="ar-IQ" sz="3600" b="1" dirty="0">
              <a:solidFill>
                <a:prstClr val="black"/>
              </a:solidFill>
              <a:latin typeface="TraditionalArabic"/>
              <a:cs typeface="Traditional Arabic"/>
            </a:endParaRPr>
          </a:p>
          <a:p>
            <a:r>
              <a:rPr lang="ar-IQ" sz="2800" b="1" dirty="0" smtClean="0">
                <a:latin typeface="TraditionalArabic"/>
              </a:rPr>
              <a:t> و </a:t>
            </a:r>
            <a:r>
              <a:rPr lang="ar-IQ" sz="2800" b="1" dirty="0">
                <a:latin typeface="TraditionalArabic"/>
              </a:rPr>
              <a:t>هي تشمل البيانات الجغرافية التي تمثل الطبيعة و يمكن تجميعها من الصور الجوية ، و صور الأقمار الصناعية، </a:t>
            </a:r>
            <a:r>
              <a:rPr lang="ar-IQ" sz="2800" b="1" dirty="0">
                <a:solidFill>
                  <a:prstClr val="black"/>
                </a:solidFill>
                <a:latin typeface="TraditionalArabic"/>
                <a:cs typeface="Traditional Arabic"/>
              </a:rPr>
              <a:t>و الخرائط الرقمية</a:t>
            </a:r>
            <a:r>
              <a:rPr lang="ar-IQ" sz="2800" b="1" dirty="0" smtClean="0">
                <a:latin typeface="TraditionalArabic"/>
              </a:rPr>
              <a:t> </a:t>
            </a:r>
            <a:r>
              <a:rPr lang="ar-IQ" sz="2800" b="1" dirty="0" smtClean="0">
                <a:latin typeface="Traditional Arabic"/>
                <a:cs typeface="Traditional Arabic"/>
              </a:rPr>
              <a:t>: </a:t>
            </a:r>
            <a:r>
              <a:rPr lang="ar-IQ" sz="2800" b="1" dirty="0" smtClean="0">
                <a:latin typeface="TraditionalArabic"/>
              </a:rPr>
              <a:t>إن </a:t>
            </a:r>
            <a:r>
              <a:rPr lang="ar-IQ" sz="2800" b="1" dirty="0">
                <a:latin typeface="TraditionalArabic"/>
              </a:rPr>
              <a:t>البيانات الجغرافية وبيانات الجداول المتعلقة </a:t>
            </a:r>
            <a:r>
              <a:rPr lang="ar-IQ" sz="2800" b="1" dirty="0" smtClean="0">
                <a:latin typeface="TraditionalArabic"/>
              </a:rPr>
              <a:t> بها يمكن </a:t>
            </a:r>
            <a:r>
              <a:rPr lang="ar-IQ" sz="2800" b="1" dirty="0">
                <a:latin typeface="TraditionalArabic"/>
              </a:rPr>
              <a:t>تجميعها ذاتيا</a:t>
            </a:r>
            <a:r>
              <a:rPr lang="ar-IQ" sz="2800" b="1" dirty="0">
                <a:latin typeface="Traditional Arabic"/>
                <a:cs typeface="Traditional Arabic"/>
              </a:rPr>
              <a:t>" </a:t>
            </a:r>
            <a:r>
              <a:rPr lang="ar-IQ" sz="2800" b="1" dirty="0">
                <a:latin typeface="TraditionalArabic"/>
                <a:cs typeface="Traditional Arabic"/>
              </a:rPr>
              <a:t>أو شراءها من إحدى مصادر بيع البيانات</a:t>
            </a:r>
            <a:r>
              <a:rPr lang="ar-IQ" sz="2800" b="1" dirty="0">
                <a:latin typeface="Traditional Arabic"/>
                <a:cs typeface="Traditional Arabic"/>
              </a:rPr>
              <a:t>.</a:t>
            </a:r>
            <a:endParaRPr lang="ar-IQ" b="1" dirty="0"/>
          </a:p>
        </p:txBody>
      </p:sp>
    </p:spTree>
    <p:extLst>
      <p:ext uri="{BB962C8B-B14F-4D97-AF65-F5344CB8AC3E}">
        <p14:creationId xmlns:p14="http://schemas.microsoft.com/office/powerpoint/2010/main" val="982997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559896"/>
          </a:xfrm>
        </p:spPr>
        <p:txBody>
          <a:bodyPr>
            <a:normAutofit/>
          </a:bodyPr>
          <a:lstStyle/>
          <a:p>
            <a:r>
              <a:rPr lang="ar-IQ" sz="4000" b="1" dirty="0">
                <a:latin typeface="TraditionalArabic,Bold"/>
              </a:rPr>
              <a:t>الأشخاص </a:t>
            </a:r>
            <a:r>
              <a:rPr lang="ar-IQ" sz="4000" b="1" dirty="0" smtClean="0">
                <a:latin typeface="TraditionalArabic,Bold"/>
              </a:rPr>
              <a:t>.....</a:t>
            </a:r>
          </a:p>
          <a:p>
            <a:r>
              <a:rPr lang="ar-IQ" sz="4000" dirty="0" smtClean="0">
                <a:latin typeface="TraditionalArabic"/>
              </a:rPr>
              <a:t>إن </a:t>
            </a:r>
            <a:r>
              <a:rPr lang="ar-IQ" sz="4000" dirty="0">
                <a:latin typeface="TraditionalArabic"/>
              </a:rPr>
              <a:t>تكنولوجيا نظم المعلومات الجغرافية لها قيمة محدودة إذا كانت بدون الأفراد الذين يقومون بإدارة النظام وخلق خطط لتطبيقها على مشكلات</a:t>
            </a:r>
          </a:p>
          <a:p>
            <a:r>
              <a:rPr lang="ar-IQ" sz="4000" dirty="0">
                <a:latin typeface="TraditionalArabic"/>
              </a:rPr>
              <a:t>الواقع </a:t>
            </a:r>
            <a:r>
              <a:rPr lang="ar-IQ" sz="4000" dirty="0">
                <a:latin typeface="Traditional Arabic"/>
                <a:cs typeface="Traditional Arabic"/>
              </a:rPr>
              <a:t>. </a:t>
            </a:r>
            <a:endParaRPr lang="ar-IQ" sz="4000" dirty="0" smtClean="0">
              <a:latin typeface="Traditional Arabic"/>
              <a:cs typeface="Traditional Arabic"/>
            </a:endParaRPr>
          </a:p>
          <a:p>
            <a:r>
              <a:rPr lang="ar-IQ" sz="4000" dirty="0" smtClean="0">
                <a:latin typeface="TraditionalArabic"/>
                <a:cs typeface="Traditional Arabic"/>
              </a:rPr>
              <a:t>ويندرج </a:t>
            </a:r>
            <a:r>
              <a:rPr lang="ar-IQ" sz="4000" dirty="0" err="1">
                <a:latin typeface="TraditionalArabic"/>
                <a:cs typeface="Traditional Arabic"/>
              </a:rPr>
              <a:t>مستخدمى</a:t>
            </a:r>
            <a:r>
              <a:rPr lang="ar-IQ" sz="4000" dirty="0">
                <a:latin typeface="TraditionalArabic"/>
                <a:cs typeface="Traditional Arabic"/>
              </a:rPr>
              <a:t> نظم معلومات الجغرافية من المتخصصين التقنيين الذين يصممون ويطورون النظام، الى هؤلاء الذين يستخدمونه </a:t>
            </a:r>
            <a:r>
              <a:rPr lang="ar-IQ" sz="4000" dirty="0" err="1">
                <a:latin typeface="TraditionalArabic"/>
                <a:cs typeface="Traditional Arabic"/>
              </a:rPr>
              <a:t>فى</a:t>
            </a:r>
            <a:r>
              <a:rPr lang="ar-IQ" sz="4000" dirty="0">
                <a:latin typeface="TraditionalArabic"/>
                <a:cs typeface="Traditional Arabic"/>
              </a:rPr>
              <a:t> </a:t>
            </a:r>
            <a:r>
              <a:rPr lang="ar-IQ" sz="4000" dirty="0" smtClean="0">
                <a:latin typeface="TraditionalArabic"/>
                <a:cs typeface="Traditional Arabic"/>
              </a:rPr>
              <a:t>أداء </a:t>
            </a:r>
            <a:r>
              <a:rPr lang="ar-IQ" sz="3600" dirty="0" smtClean="0">
                <a:latin typeface="TraditionalArabic"/>
              </a:rPr>
              <a:t>أعمالهم </a:t>
            </a:r>
            <a:r>
              <a:rPr lang="ar-IQ" sz="3600" dirty="0">
                <a:latin typeface="TraditionalArabic"/>
              </a:rPr>
              <a:t>اليومية</a:t>
            </a:r>
            <a:r>
              <a:rPr lang="ar-IQ" sz="4000" dirty="0">
                <a:latin typeface="Traditional Arabic"/>
                <a:cs typeface="Traditional Arabic"/>
              </a:rPr>
              <a:t>.</a:t>
            </a:r>
          </a:p>
          <a:p>
            <a:endParaRPr lang="ar-IQ" dirty="0"/>
          </a:p>
        </p:txBody>
      </p:sp>
    </p:spTree>
    <p:extLst>
      <p:ext uri="{BB962C8B-B14F-4D97-AF65-F5344CB8AC3E}">
        <p14:creationId xmlns:p14="http://schemas.microsoft.com/office/powerpoint/2010/main" val="1046227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703912"/>
          </a:xfrm>
        </p:spPr>
        <p:txBody>
          <a:bodyPr/>
          <a:lstStyle/>
          <a:p>
            <a:r>
              <a:rPr lang="ar-IQ" sz="2800" b="1" dirty="0">
                <a:latin typeface="TraditionalArabic,Bold"/>
              </a:rPr>
              <a:t>الوسائل </a:t>
            </a:r>
            <a:r>
              <a:rPr lang="ar-IQ" sz="2800" b="1" dirty="0" smtClean="0">
                <a:latin typeface="TraditionalArabic,Bold"/>
              </a:rPr>
              <a:t>......</a:t>
            </a:r>
          </a:p>
          <a:p>
            <a:r>
              <a:rPr lang="ar-IQ" sz="2800" dirty="0" smtClean="0">
                <a:latin typeface="TraditionalArabic"/>
              </a:rPr>
              <a:t>إن </a:t>
            </a:r>
            <a:r>
              <a:rPr lang="ar-IQ" sz="2800" dirty="0">
                <a:latin typeface="TraditionalArabic"/>
              </a:rPr>
              <a:t>نظام المعلومات </a:t>
            </a:r>
            <a:r>
              <a:rPr lang="ar-IQ" sz="2800" dirty="0" err="1">
                <a:latin typeface="TraditionalArabic"/>
              </a:rPr>
              <a:t>الجغرافى</a:t>
            </a:r>
            <a:r>
              <a:rPr lang="ar-IQ" sz="2800" dirty="0">
                <a:latin typeface="TraditionalArabic"/>
              </a:rPr>
              <a:t> الناجح هو الذى يعمل على أساس خطة جيدة التصميم وقواعد عمل </a:t>
            </a:r>
            <a:r>
              <a:rPr lang="ar-IQ" sz="2800" dirty="0" err="1">
                <a:latin typeface="TraditionalArabic"/>
              </a:rPr>
              <a:t>التى</a:t>
            </a:r>
            <a:r>
              <a:rPr lang="ar-IQ" sz="2800" dirty="0">
                <a:latin typeface="TraditionalArabic"/>
              </a:rPr>
              <a:t> </a:t>
            </a:r>
            <a:r>
              <a:rPr lang="ar-IQ" sz="2800" dirty="0" err="1">
                <a:latin typeface="TraditionalArabic"/>
              </a:rPr>
              <a:t>هى</a:t>
            </a:r>
            <a:r>
              <a:rPr lang="ar-IQ" sz="2800" dirty="0">
                <a:latin typeface="TraditionalArabic"/>
              </a:rPr>
              <a:t> النماذج والممارسات العملية </a:t>
            </a:r>
            <a:r>
              <a:rPr lang="ar-IQ" sz="2800" dirty="0" smtClean="0">
                <a:latin typeface="TraditionalArabic"/>
              </a:rPr>
              <a:t>المتخصصة لكل </a:t>
            </a:r>
            <a:r>
              <a:rPr lang="ar-IQ" sz="2800" dirty="0">
                <a:latin typeface="TraditionalArabic"/>
              </a:rPr>
              <a:t>مؤسسة</a:t>
            </a:r>
            <a:r>
              <a:rPr lang="ar-IQ" sz="2800" dirty="0" smtClean="0">
                <a:latin typeface="Traditional Arabic"/>
                <a:cs typeface="Traditional Arabic"/>
              </a:rPr>
              <a:t>.</a:t>
            </a:r>
          </a:p>
          <a:p>
            <a:r>
              <a:rPr lang="ar-IQ" sz="3600" dirty="0" smtClean="0">
                <a:latin typeface="TraditionalArabic"/>
                <a:cs typeface="Traditional Arabic"/>
              </a:rPr>
              <a:t>و </a:t>
            </a:r>
            <a:r>
              <a:rPr lang="ar-IQ" sz="3600" dirty="0">
                <a:latin typeface="TraditionalArabic"/>
                <a:cs typeface="Traditional Arabic"/>
              </a:rPr>
              <a:t>من الأمثلة للوسائل التحليلية تطبيق الوظائف الخاصة بعلوم مثل المناخ أو </a:t>
            </a:r>
            <a:r>
              <a:rPr lang="ar-IQ" sz="3600" dirty="0" err="1">
                <a:latin typeface="TraditionalArabic"/>
                <a:cs typeface="Traditional Arabic"/>
              </a:rPr>
              <a:t>الهيدرولوجى</a:t>
            </a:r>
            <a:r>
              <a:rPr lang="ar-IQ" sz="3600" dirty="0">
                <a:latin typeface="TraditionalArabic"/>
                <a:cs typeface="Traditional Arabic"/>
              </a:rPr>
              <a:t> أو التخطيط العمراني من خلال نظم </a:t>
            </a:r>
            <a:r>
              <a:rPr lang="ar-IQ" sz="3600" dirty="0" smtClean="0">
                <a:latin typeface="TraditionalArabic"/>
                <a:cs typeface="Traditional Arabic"/>
              </a:rPr>
              <a:t>المعلومات </a:t>
            </a:r>
            <a:r>
              <a:rPr lang="ar-IQ" sz="3200" dirty="0">
                <a:latin typeface="TraditionalArabic"/>
              </a:rPr>
              <a:t>الجغرافية ، أو تطبيق وسائل ضبط </a:t>
            </a:r>
            <a:r>
              <a:rPr lang="ar-IQ" sz="3200" dirty="0" smtClean="0">
                <a:latin typeface="TraditionalArabic"/>
              </a:rPr>
              <a:t>الجودة</a:t>
            </a:r>
            <a:r>
              <a:rPr lang="ar-IQ" sz="3200" dirty="0">
                <a:solidFill>
                  <a:prstClr val="black"/>
                </a:solidFill>
                <a:latin typeface="Times New Roman"/>
              </a:rPr>
              <a:t> </a:t>
            </a:r>
            <a:r>
              <a:rPr lang="en-US" sz="3200" dirty="0" smtClean="0">
                <a:solidFill>
                  <a:prstClr val="black"/>
                </a:solidFill>
                <a:latin typeface="Times New Roman"/>
              </a:rPr>
              <a:t>Quality </a:t>
            </a:r>
            <a:r>
              <a:rPr lang="en-US" sz="3200" dirty="0">
                <a:solidFill>
                  <a:prstClr val="black"/>
                </a:solidFill>
                <a:latin typeface="Times New Roman"/>
              </a:rPr>
              <a:t>Control)</a:t>
            </a:r>
            <a:r>
              <a:rPr lang="ar-IQ" sz="3200" dirty="0" smtClean="0">
                <a:latin typeface="TraditionalArabic"/>
              </a:rPr>
              <a:t>  ) للتأكد </a:t>
            </a:r>
            <a:r>
              <a:rPr lang="ar-IQ" sz="3200" dirty="0">
                <a:latin typeface="TraditionalArabic"/>
              </a:rPr>
              <a:t>من دقة إدخال البيانات ، أو عمل تحليلات </a:t>
            </a:r>
            <a:r>
              <a:rPr lang="ar-IQ" sz="3200" dirty="0" smtClean="0">
                <a:latin typeface="TraditionalArabic"/>
              </a:rPr>
              <a:t>للشبكات, </a:t>
            </a:r>
            <a:r>
              <a:rPr lang="ar-IQ" sz="3200" dirty="0">
                <a:latin typeface="TraditionalArabic"/>
              </a:rPr>
              <a:t>أو غيرها من الوسائل التحليلية التي تخدم التطبيقات المختلفة</a:t>
            </a:r>
            <a:r>
              <a:rPr lang="ar-IQ" sz="3200" dirty="0" smtClean="0">
                <a:latin typeface="Traditional Arabic"/>
                <a:cs typeface="Traditional Arabic"/>
              </a:rPr>
              <a:t>. </a:t>
            </a:r>
            <a:endParaRPr lang="ar-IQ" sz="3200" dirty="0"/>
          </a:p>
        </p:txBody>
      </p:sp>
    </p:spTree>
    <p:extLst>
      <p:ext uri="{BB962C8B-B14F-4D97-AF65-F5344CB8AC3E}">
        <p14:creationId xmlns:p14="http://schemas.microsoft.com/office/powerpoint/2010/main" val="1111072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628800"/>
            <a:ext cx="8229600" cy="2151112"/>
          </a:xfrm>
        </p:spPr>
        <p:txBody>
          <a:bodyPr>
            <a:normAutofit fontScale="90000"/>
          </a:bodyPr>
          <a:lstStyle/>
          <a:p>
            <a:pPr algn="ctr"/>
            <a:r>
              <a:rPr lang="ar-IQ" dirty="0" smtClean="0">
                <a:solidFill>
                  <a:srgbClr val="FF0000"/>
                </a:solidFill>
              </a:rPr>
              <a:t>نظم المعلومات الجغرافية </a:t>
            </a:r>
            <a:br>
              <a:rPr lang="ar-IQ" dirty="0" smtClean="0">
                <a:solidFill>
                  <a:srgbClr val="FF0000"/>
                </a:solidFill>
              </a:rPr>
            </a:br>
            <a:r>
              <a:rPr lang="ar-IQ" dirty="0" smtClean="0">
                <a:solidFill>
                  <a:srgbClr val="FF0000"/>
                </a:solidFill>
              </a:rPr>
              <a:t>محاضرة </a:t>
            </a:r>
            <a:br>
              <a:rPr lang="ar-IQ" dirty="0" smtClean="0">
                <a:solidFill>
                  <a:srgbClr val="FF0000"/>
                </a:solidFill>
              </a:rPr>
            </a:br>
            <a:r>
              <a:rPr lang="ar-IQ" dirty="0" smtClean="0">
                <a:solidFill>
                  <a:srgbClr val="FF0000"/>
                </a:solidFill>
              </a:rPr>
              <a:t>اساسيات نظم المعلومات الجغرافية </a:t>
            </a:r>
            <a:endParaRPr lang="ar-IQ" dirty="0">
              <a:solidFill>
                <a:srgbClr val="FF0000"/>
              </a:solidFill>
            </a:endParaRPr>
          </a:p>
        </p:txBody>
      </p:sp>
    </p:spTree>
    <p:extLst>
      <p:ext uri="{BB962C8B-B14F-4D97-AF65-F5344CB8AC3E}">
        <p14:creationId xmlns:p14="http://schemas.microsoft.com/office/powerpoint/2010/main" val="2899461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5"/>
            <a:ext cx="7632848" cy="792088"/>
          </a:xfrm>
        </p:spPr>
        <p:txBody>
          <a:bodyPr>
            <a:normAutofit fontScale="90000"/>
          </a:bodyPr>
          <a:lstStyle/>
          <a:p>
            <a:r>
              <a:rPr lang="ar-IQ" dirty="0" smtClean="0">
                <a:solidFill>
                  <a:srgbClr val="FF0000"/>
                </a:solidFill>
              </a:rPr>
              <a:t>المفردات </a:t>
            </a:r>
            <a:endParaRPr lang="ar-IQ" dirty="0">
              <a:solidFill>
                <a:srgbClr val="FF0000"/>
              </a:solidFill>
            </a:endParaRPr>
          </a:p>
        </p:txBody>
      </p:sp>
      <p:sp>
        <p:nvSpPr>
          <p:cNvPr id="3" name="عنوان فرعي 2"/>
          <p:cNvSpPr>
            <a:spLocks noGrp="1"/>
          </p:cNvSpPr>
          <p:nvPr>
            <p:ph type="subTitle" idx="1"/>
          </p:nvPr>
        </p:nvSpPr>
        <p:spPr>
          <a:xfrm>
            <a:off x="827584" y="1268760"/>
            <a:ext cx="7560840" cy="5256584"/>
          </a:xfrm>
        </p:spPr>
        <p:txBody>
          <a:bodyPr/>
          <a:lstStyle/>
          <a:p>
            <a:pPr marL="342900" lvl="0" indent="-342900" algn="r" fontAlgn="base">
              <a:spcAft>
                <a:spcPct val="0"/>
              </a:spcAft>
              <a:buClr>
                <a:srgbClr val="86D1EC"/>
              </a:buClr>
              <a:buSzPct val="90000"/>
              <a:buBlip>
                <a:blip r:embed="rId2"/>
              </a:buBlip>
            </a:pPr>
            <a:r>
              <a:rPr lang="ar-SA" altLang="ar-IQ" sz="3600" b="1" kern="0" dirty="0">
                <a:solidFill>
                  <a:schemeClr val="tx1"/>
                </a:solidFill>
                <a:effectLst>
                  <a:outerShdw blurRad="38100" dist="38100" dir="2700000" algn="tl">
                    <a:srgbClr val="000000"/>
                  </a:outerShdw>
                </a:effectLst>
                <a:latin typeface="Arial"/>
              </a:rPr>
              <a:t>مفهوم نظم المعلومات </a:t>
            </a:r>
            <a:r>
              <a:rPr lang="ar-SA" altLang="ar-IQ" sz="3600" b="1" kern="0" dirty="0" smtClean="0">
                <a:solidFill>
                  <a:schemeClr val="tx1"/>
                </a:solidFill>
                <a:effectLst>
                  <a:outerShdw blurRad="38100" dist="38100" dir="2700000" algn="tl">
                    <a:srgbClr val="000000"/>
                  </a:outerShdw>
                </a:effectLst>
                <a:latin typeface="Arial"/>
              </a:rPr>
              <a:t>الجغرافية</a:t>
            </a:r>
            <a:endParaRPr lang="ar-IQ" altLang="ar-IQ" sz="3600" b="1" kern="0" dirty="0" smtClean="0">
              <a:solidFill>
                <a:schemeClr val="tx1"/>
              </a:solidFill>
              <a:effectLst>
                <a:outerShdw blurRad="38100" dist="38100" dir="2700000" algn="tl">
                  <a:srgbClr val="000000"/>
                </a:outerShdw>
              </a:effectLst>
              <a:latin typeface="Arial"/>
            </a:endParaRPr>
          </a:p>
          <a:p>
            <a:pPr marL="342900" lvl="0" indent="-342900" algn="r" fontAlgn="base">
              <a:spcAft>
                <a:spcPct val="0"/>
              </a:spcAft>
              <a:buClr>
                <a:srgbClr val="86D1EC"/>
              </a:buClr>
              <a:buSzPct val="90000"/>
              <a:buBlip>
                <a:blip r:embed="rId2"/>
              </a:buBlip>
            </a:pPr>
            <a:r>
              <a:rPr lang="ar-IQ" altLang="ar-IQ" sz="3600" b="1" kern="0" dirty="0" smtClean="0">
                <a:solidFill>
                  <a:schemeClr val="tx1"/>
                </a:solidFill>
                <a:effectLst>
                  <a:outerShdw blurRad="38100" dist="38100" dir="2700000" algn="tl">
                    <a:srgbClr val="000000"/>
                  </a:outerShdw>
                </a:effectLst>
                <a:latin typeface="Arial"/>
              </a:rPr>
              <a:t>تعريف نظم المعلومات الجغرافية .</a:t>
            </a:r>
          </a:p>
          <a:p>
            <a:pPr marL="342900" lvl="0" indent="-342900" algn="r" fontAlgn="base">
              <a:spcAft>
                <a:spcPct val="0"/>
              </a:spcAft>
              <a:buClr>
                <a:srgbClr val="86D1EC"/>
              </a:buClr>
              <a:buSzPct val="90000"/>
              <a:buBlip>
                <a:blip r:embed="rId2"/>
              </a:buBlip>
            </a:pPr>
            <a:r>
              <a:rPr lang="ar-IQ" altLang="ar-IQ" sz="3600" b="1" kern="0" dirty="0" smtClean="0">
                <a:solidFill>
                  <a:schemeClr val="tx1"/>
                </a:solidFill>
                <a:effectLst>
                  <a:outerShdw blurRad="38100" dist="38100" dir="2700000" algn="tl">
                    <a:srgbClr val="000000"/>
                  </a:outerShdw>
                </a:effectLst>
                <a:latin typeface="Arial"/>
              </a:rPr>
              <a:t>اهمية نظم المعلومات الجغرافية .</a:t>
            </a:r>
          </a:p>
          <a:p>
            <a:pPr marL="342900" lvl="0" indent="-342900" algn="r" fontAlgn="base">
              <a:spcAft>
                <a:spcPct val="0"/>
              </a:spcAft>
              <a:buClr>
                <a:srgbClr val="86D1EC"/>
              </a:buClr>
              <a:buSzPct val="90000"/>
              <a:buBlip>
                <a:blip r:embed="rId2"/>
              </a:buBlip>
            </a:pPr>
            <a:r>
              <a:rPr lang="ar-IQ" altLang="ar-IQ" sz="3600" b="1" kern="0" dirty="0" smtClean="0">
                <a:solidFill>
                  <a:schemeClr val="tx1"/>
                </a:solidFill>
                <a:effectLst>
                  <a:outerShdw blurRad="38100" dist="38100" dir="2700000" algn="tl">
                    <a:srgbClr val="000000"/>
                  </a:outerShdw>
                </a:effectLst>
                <a:latin typeface="Arial"/>
              </a:rPr>
              <a:t>مكونات النظام .</a:t>
            </a:r>
          </a:p>
        </p:txBody>
      </p:sp>
    </p:spTree>
    <p:extLst>
      <p:ext uri="{BB962C8B-B14F-4D97-AF65-F5344CB8AC3E}">
        <p14:creationId xmlns:p14="http://schemas.microsoft.com/office/powerpoint/2010/main" val="3863684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marL="0" indent="0">
              <a:buNone/>
            </a:pPr>
            <a:r>
              <a:rPr lang="ar-IQ" sz="4000" b="1" dirty="0" smtClean="0">
                <a:ea typeface="+mj-ea"/>
                <a:cs typeface="Times New Roman"/>
              </a:rPr>
              <a:t>  </a:t>
            </a:r>
            <a:r>
              <a:rPr lang="ar-SA" altLang="ar-IQ" b="1" kern="0" dirty="0">
                <a:latin typeface="Arial"/>
                <a:ea typeface="+mj-ea"/>
              </a:rPr>
              <a:t>مفهوم نظم المعلومات </a:t>
            </a:r>
            <a:r>
              <a:rPr lang="ar-SA" altLang="ar-IQ" b="1" kern="0" dirty="0" smtClean="0">
                <a:latin typeface="Arial"/>
                <a:ea typeface="+mj-ea"/>
              </a:rPr>
              <a:t>الجغرافية</a:t>
            </a:r>
            <a:r>
              <a:rPr lang="ar-IQ" altLang="ar-IQ" b="1" kern="0" dirty="0" smtClean="0">
                <a:latin typeface="Arial"/>
                <a:ea typeface="+mj-ea"/>
              </a:rPr>
              <a:t> ....</a:t>
            </a:r>
          </a:p>
          <a:p>
            <a:pPr marL="0" indent="0">
              <a:buNone/>
            </a:pPr>
            <a:r>
              <a:rPr lang="ar-IQ" altLang="ar-IQ" kern="0" dirty="0" smtClean="0">
                <a:latin typeface="Arial"/>
                <a:ea typeface="+mj-ea"/>
              </a:rPr>
              <a:t>جاءت فكرة نظم المعلومات الجغرافية اتقوم بتحقيق أعلى درجة مقارنة ومطابقة مكانية بين عدد من الطبقات المعلوماتية او الخرائط فوق بعضها البعض لمنطقة جغرافية محددة . </a:t>
            </a:r>
          </a:p>
          <a:p>
            <a:pPr marL="0" indent="0">
              <a:buNone/>
            </a:pPr>
            <a:r>
              <a:rPr lang="ar-IQ" altLang="ar-IQ" kern="0" dirty="0" smtClean="0">
                <a:latin typeface="Arial"/>
                <a:ea typeface="+mj-ea"/>
              </a:rPr>
              <a:t>ان المفهوم الاساسي  لنظم المعلومات الجغرافية هو الوصول الى الحلول والقرارات السديدة المبنية على معالجة وتحليل المعطيات والمعلومات المختلفة الانواع بعد ربطها بموقعها الجغرافي , اذ تتميز انظمة المعلومات الجغرافية عن باقي انشطة المعلومات بقوة تحليلها للمعلومات المرتبطة بموقعها الجغرافي الصحيح والعلاقات المكانية بين المعلومات اذ تبرز قوة النظام في تخزين البيانات في اكثر من طبقة واحدة </a:t>
            </a:r>
            <a:r>
              <a:rPr lang="ar-SA" altLang="ar-IQ" kern="0" dirty="0">
                <a:latin typeface="Arial"/>
                <a:ea typeface="+mj-ea"/>
              </a:rPr>
              <a:t/>
            </a:r>
            <a:br>
              <a:rPr lang="ar-SA" altLang="ar-IQ" kern="0" dirty="0">
                <a:latin typeface="Arial"/>
                <a:ea typeface="+mj-ea"/>
              </a:rPr>
            </a:br>
            <a:endParaRPr lang="ar-IQ" dirty="0"/>
          </a:p>
        </p:txBody>
      </p:sp>
    </p:spTree>
    <p:extLst>
      <p:ext uri="{BB962C8B-B14F-4D97-AF65-F5344CB8AC3E}">
        <p14:creationId xmlns:p14="http://schemas.microsoft.com/office/powerpoint/2010/main" val="378155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fontScale="90000"/>
          </a:bodyPr>
          <a:lstStyle/>
          <a:p>
            <a:r>
              <a:rPr lang="ar-KW" altLang="ar-IQ" kern="0" dirty="0">
                <a:latin typeface="Arial"/>
                <a:cs typeface="Arial"/>
              </a:rPr>
              <a:t>خصائص نظم المعلومات الجغرافية</a:t>
            </a:r>
            <a:endParaRPr lang="ar-IQ" dirty="0"/>
          </a:p>
        </p:txBody>
      </p:sp>
      <p:sp>
        <p:nvSpPr>
          <p:cNvPr id="3" name="عنصر نائب للمحتوى 2"/>
          <p:cNvSpPr>
            <a:spLocks noGrp="1"/>
          </p:cNvSpPr>
          <p:nvPr>
            <p:ph idx="1"/>
          </p:nvPr>
        </p:nvSpPr>
        <p:spPr>
          <a:xfrm>
            <a:off x="457200" y="1196752"/>
            <a:ext cx="8229600" cy="5400600"/>
          </a:xfrm>
        </p:spPr>
        <p:txBody>
          <a:bodyPr/>
          <a:lstStyle/>
          <a:p>
            <a:pPr lvl="0" fontAlgn="base">
              <a:spcAft>
                <a:spcPct val="0"/>
              </a:spcAft>
              <a:buClr>
                <a:srgbClr val="86D1EC"/>
              </a:buClr>
              <a:buSzPct val="90000"/>
              <a:buBlip>
                <a:blip r:embed="rId2"/>
              </a:buBlip>
              <a:defRPr/>
            </a:pPr>
            <a:r>
              <a:rPr lang="ar-KW" altLang="ar-IQ" kern="0" dirty="0">
                <a:latin typeface="Arial"/>
              </a:rPr>
              <a:t>نظم المعلومات الجغرافية </a:t>
            </a:r>
            <a:r>
              <a:rPr lang="ar-KW" altLang="ar-IQ" kern="0" dirty="0" err="1">
                <a:latin typeface="Arial"/>
              </a:rPr>
              <a:t>لاتهتم</a:t>
            </a:r>
            <a:r>
              <a:rPr lang="ar-KW" altLang="ar-IQ" kern="0" dirty="0">
                <a:latin typeface="Arial"/>
              </a:rPr>
              <a:t> بعلم دون غيرة.</a:t>
            </a:r>
          </a:p>
          <a:p>
            <a:pPr lvl="0" fontAlgn="base">
              <a:spcAft>
                <a:spcPct val="0"/>
              </a:spcAft>
              <a:buClr>
                <a:srgbClr val="86D1EC"/>
              </a:buClr>
              <a:buSzPct val="90000"/>
              <a:buBlip>
                <a:blip r:embed="rId2"/>
              </a:buBlip>
              <a:defRPr/>
            </a:pPr>
            <a:r>
              <a:rPr lang="ar-KW" altLang="ar-IQ" kern="0" dirty="0">
                <a:latin typeface="Arial"/>
              </a:rPr>
              <a:t>نظم المعلومات الجغرافية لا تعني تبادل المعلومات الرقمية من حيث النوع والكم. </a:t>
            </a:r>
          </a:p>
          <a:p>
            <a:pPr lvl="0" fontAlgn="base">
              <a:spcAft>
                <a:spcPct val="0"/>
              </a:spcAft>
              <a:buClr>
                <a:srgbClr val="86D1EC"/>
              </a:buClr>
              <a:buSzPct val="90000"/>
              <a:buBlip>
                <a:blip r:embed="rId2"/>
              </a:buBlip>
              <a:defRPr/>
            </a:pPr>
            <a:r>
              <a:rPr lang="ar-KW" altLang="ar-IQ" kern="0" dirty="0">
                <a:latin typeface="Arial"/>
              </a:rPr>
              <a:t>نظم المعلومات الجغرافية تتيح ربط المعلومات المكانية.</a:t>
            </a:r>
          </a:p>
          <a:p>
            <a:pPr lvl="0" fontAlgn="base">
              <a:spcAft>
                <a:spcPct val="0"/>
              </a:spcAft>
              <a:buClr>
                <a:srgbClr val="86D1EC"/>
              </a:buClr>
              <a:buSzPct val="90000"/>
              <a:buBlip>
                <a:blip r:embed="rId2"/>
              </a:buBlip>
              <a:defRPr/>
            </a:pPr>
            <a:r>
              <a:rPr lang="ar-KW" altLang="ar-IQ" kern="0" dirty="0">
                <a:latin typeface="Arial"/>
              </a:rPr>
              <a:t>بمعنى أخر ربط المعلومات بحيز مكاني على سطح الكرة الارضية، أي معلومات ذات الموقع المكاني على نظام الاحداثي الحقيقي على سطح الارض دون الضرورة التقيد بنوع المعلومات.</a:t>
            </a:r>
            <a:endParaRPr lang="en-US" altLang="ar-IQ" kern="0" dirty="0">
              <a:latin typeface="Arial"/>
            </a:endParaRPr>
          </a:p>
        </p:txBody>
      </p:sp>
    </p:spTree>
    <p:extLst>
      <p:ext uri="{BB962C8B-B14F-4D97-AF65-F5344CB8AC3E}">
        <p14:creationId xmlns:p14="http://schemas.microsoft.com/office/powerpoint/2010/main" val="314435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476673"/>
            <a:ext cx="7772400" cy="720080"/>
          </a:xfrm>
        </p:spPr>
        <p:txBody>
          <a:bodyPr>
            <a:normAutofit fontScale="90000"/>
          </a:bodyPr>
          <a:lstStyle/>
          <a:p>
            <a:pPr marL="342900" lvl="0" indent="-342900" fontAlgn="base">
              <a:spcBef>
                <a:spcPct val="20000"/>
              </a:spcBef>
              <a:spcAft>
                <a:spcPct val="0"/>
              </a:spcAft>
            </a:pPr>
            <a:r>
              <a:rPr lang="ar-IQ" dirty="0" smtClean="0">
                <a:solidFill>
                  <a:srgbClr val="FF0000"/>
                </a:solidFill>
              </a:rPr>
              <a:t>تعاريف نظم المعلومات الجغرافية </a:t>
            </a:r>
            <a:endParaRPr lang="ar-IQ" dirty="0">
              <a:solidFill>
                <a:srgbClr val="FF0000"/>
              </a:solidFill>
            </a:endParaRPr>
          </a:p>
        </p:txBody>
      </p:sp>
      <p:sp>
        <p:nvSpPr>
          <p:cNvPr id="3" name="عنوان فرعي 2"/>
          <p:cNvSpPr>
            <a:spLocks noGrp="1"/>
          </p:cNvSpPr>
          <p:nvPr>
            <p:ph type="subTitle" idx="1"/>
          </p:nvPr>
        </p:nvSpPr>
        <p:spPr>
          <a:xfrm>
            <a:off x="467544" y="1124744"/>
            <a:ext cx="8136904" cy="5256584"/>
          </a:xfrm>
        </p:spPr>
        <p:txBody>
          <a:bodyPr/>
          <a:lstStyle/>
          <a:p>
            <a:pPr algn="r"/>
            <a:r>
              <a:rPr lang="ar-IQ" dirty="0">
                <a:solidFill>
                  <a:schemeClr val="tx1"/>
                </a:solidFill>
              </a:rPr>
              <a:t>1- تعاريف تري ان نظم المعلومات الجغرافية </a:t>
            </a:r>
            <a:r>
              <a:rPr lang="ar-IQ" dirty="0" err="1">
                <a:solidFill>
                  <a:schemeClr val="tx1"/>
                </a:solidFill>
              </a:rPr>
              <a:t>هى</a:t>
            </a:r>
            <a:r>
              <a:rPr lang="ar-IQ" dirty="0">
                <a:solidFill>
                  <a:schemeClr val="tx1"/>
                </a:solidFill>
              </a:rPr>
              <a:t> إحدى جوانب نظم </a:t>
            </a:r>
            <a:r>
              <a:rPr lang="ar-IQ" dirty="0" smtClean="0">
                <a:solidFill>
                  <a:schemeClr val="tx1"/>
                </a:solidFill>
              </a:rPr>
              <a:t>المعلومات</a:t>
            </a:r>
            <a:r>
              <a:rPr lang="en-US" dirty="0" smtClean="0">
                <a:solidFill>
                  <a:schemeClr val="tx1"/>
                </a:solidFill>
              </a:rPr>
              <a:t>.</a:t>
            </a:r>
          </a:p>
          <a:p>
            <a:pPr algn="r"/>
            <a:r>
              <a:rPr lang="ar-IQ" dirty="0" smtClean="0">
                <a:solidFill>
                  <a:schemeClr val="tx1"/>
                </a:solidFill>
              </a:rPr>
              <a:t>2- </a:t>
            </a:r>
            <a:r>
              <a:rPr lang="ar-IQ" dirty="0">
                <a:solidFill>
                  <a:schemeClr val="tx1"/>
                </a:solidFill>
              </a:rPr>
              <a:t>تعاريف تري ان نظم المعلومات الجغرافية نظم متعددة </a:t>
            </a:r>
            <a:r>
              <a:rPr lang="ar-IQ" dirty="0" smtClean="0">
                <a:solidFill>
                  <a:schemeClr val="tx1"/>
                </a:solidFill>
              </a:rPr>
              <a:t>الوظائف.</a:t>
            </a:r>
          </a:p>
          <a:p>
            <a:pPr algn="r"/>
            <a:r>
              <a:rPr lang="ar-IQ" dirty="0">
                <a:solidFill>
                  <a:schemeClr val="tx1"/>
                </a:solidFill>
              </a:rPr>
              <a:t>3- تعاريف نظم المعلومات الجغرافية تحت نظم دعم القرار</a:t>
            </a:r>
          </a:p>
          <a:p>
            <a:pPr algn="r"/>
            <a:r>
              <a:rPr lang="ar-IQ" dirty="0">
                <a:solidFill>
                  <a:schemeClr val="tx1"/>
                </a:solidFill>
              </a:rPr>
              <a:t>4- تعاريف ترى تشعب </a:t>
            </a:r>
            <a:r>
              <a:rPr lang="ar-IQ" dirty="0" smtClean="0">
                <a:solidFill>
                  <a:schemeClr val="tx1"/>
                </a:solidFill>
              </a:rPr>
              <a:t>في مفهوم </a:t>
            </a:r>
            <a:r>
              <a:rPr lang="ar-IQ" dirty="0">
                <a:solidFill>
                  <a:schemeClr val="tx1"/>
                </a:solidFill>
              </a:rPr>
              <a:t>المعلومات الجغرافية.</a:t>
            </a:r>
          </a:p>
          <a:p>
            <a:pPr algn="r"/>
            <a:endParaRPr lang="ar-IQ" dirty="0">
              <a:solidFill>
                <a:schemeClr val="tx1"/>
              </a:solidFill>
            </a:endParaRPr>
          </a:p>
          <a:p>
            <a:pPr algn="r"/>
            <a:endParaRPr lang="en-US" b="1" dirty="0" smtClean="0"/>
          </a:p>
          <a:p>
            <a:endParaRPr lang="ar-IQ" dirty="0"/>
          </a:p>
        </p:txBody>
      </p:sp>
    </p:spTree>
    <p:extLst>
      <p:ext uri="{BB962C8B-B14F-4D97-AF65-F5344CB8AC3E}">
        <p14:creationId xmlns:p14="http://schemas.microsoft.com/office/powerpoint/2010/main" val="383086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3200" b="1" dirty="0" smtClean="0"/>
              <a:t> 1- تعاريف </a:t>
            </a:r>
            <a:r>
              <a:rPr lang="ar-IQ" sz="3200" b="1" dirty="0"/>
              <a:t>تري ان نظم المعلومات الجغرافية </a:t>
            </a:r>
            <a:r>
              <a:rPr lang="ar-IQ" sz="3200" b="1" dirty="0" err="1"/>
              <a:t>هى</a:t>
            </a:r>
            <a:r>
              <a:rPr lang="ar-IQ" sz="3200" b="1" dirty="0"/>
              <a:t> إحدى جوانب نظم المعلومات </a:t>
            </a:r>
          </a:p>
        </p:txBody>
      </p:sp>
      <p:sp>
        <p:nvSpPr>
          <p:cNvPr id="3" name="عنصر نائب للمحتوى 2"/>
          <p:cNvSpPr>
            <a:spLocks noGrp="1"/>
          </p:cNvSpPr>
          <p:nvPr>
            <p:ph idx="1"/>
          </p:nvPr>
        </p:nvSpPr>
        <p:spPr/>
        <p:txBody>
          <a:bodyPr/>
          <a:lstStyle/>
          <a:p>
            <a:r>
              <a:rPr lang="ar-IQ" dirty="0"/>
              <a:t>هو نظام تكنولوجي للمعلومات يقوم على تخزين وعرض المعلومات المكانية والغير مكانية </a:t>
            </a:r>
            <a:endParaRPr lang="ar-IQ" dirty="0" smtClean="0"/>
          </a:p>
          <a:p>
            <a:r>
              <a:rPr lang="ar-IQ" b="1" dirty="0" smtClean="0"/>
              <a:t>2- تعاريف تري ان نظم المعلومات الجغرافية نظم متعددة الوظائف</a:t>
            </a:r>
            <a:endParaRPr lang="ar-IQ" b="1" dirty="0"/>
          </a:p>
          <a:p>
            <a:endParaRPr lang="ar-IQ" dirty="0"/>
          </a:p>
          <a:p>
            <a:r>
              <a:rPr lang="ar-IQ" dirty="0"/>
              <a:t>مجموعة من البرامج التي تمتاز (ادخال – تخزين – استعادة – معالجة – عرض) بيانات مكانية لجزء من سطح الارض.</a:t>
            </a:r>
          </a:p>
        </p:txBody>
      </p:sp>
    </p:spTree>
    <p:extLst>
      <p:ext uri="{BB962C8B-B14F-4D97-AF65-F5344CB8AC3E}">
        <p14:creationId xmlns:p14="http://schemas.microsoft.com/office/powerpoint/2010/main" val="55520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altLang="ar-IQ" sz="3200" b="1" kern="0" dirty="0" smtClean="0">
                <a:latin typeface="Arial"/>
                <a:cs typeface="Arial"/>
              </a:rPr>
              <a:t> 3- </a:t>
            </a:r>
            <a:r>
              <a:rPr lang="ar-KW" altLang="ar-IQ" sz="3200" b="1" kern="0" dirty="0" smtClean="0">
                <a:latin typeface="Arial"/>
                <a:cs typeface="Arial"/>
              </a:rPr>
              <a:t>تعاريف </a:t>
            </a:r>
            <a:r>
              <a:rPr lang="ar-KW" altLang="ar-IQ" sz="3200" b="1" kern="0" dirty="0">
                <a:latin typeface="Arial"/>
                <a:cs typeface="Arial"/>
              </a:rPr>
              <a:t>نظم المعلومات الجغرافية تحت نظم دعم القرار</a:t>
            </a:r>
            <a:endParaRPr lang="ar-IQ" dirty="0"/>
          </a:p>
        </p:txBody>
      </p:sp>
      <p:sp>
        <p:nvSpPr>
          <p:cNvPr id="3" name="عنصر نائب للمحتوى 2"/>
          <p:cNvSpPr>
            <a:spLocks noGrp="1"/>
          </p:cNvSpPr>
          <p:nvPr>
            <p:ph idx="1"/>
          </p:nvPr>
        </p:nvSpPr>
        <p:spPr/>
        <p:txBody>
          <a:bodyPr>
            <a:normAutofit/>
          </a:bodyPr>
          <a:lstStyle/>
          <a:p>
            <a:r>
              <a:rPr lang="ar-IQ" sz="2800" dirty="0" smtClean="0"/>
              <a:t>1- نمط </a:t>
            </a:r>
            <a:r>
              <a:rPr lang="ar-IQ" sz="2800" dirty="0"/>
              <a:t>تطبيقي لتكنولوجيا الحاسب الآلي بشقيه البرامج  ومكونات الحاسب الآلي وذلك ( لحصر – تخزين – معالجة ) بيانات متعددة المصادر كمية أو نوعية مع امكانيات الحصول على نتائج نهائية على هيئة خرائط </a:t>
            </a:r>
            <a:r>
              <a:rPr lang="ar-IQ" sz="2800" dirty="0" smtClean="0"/>
              <a:t>– </a:t>
            </a:r>
            <a:r>
              <a:rPr lang="ar-IQ" sz="2800" dirty="0"/>
              <a:t>رسم بياني- مجسمات – صور علمية – </a:t>
            </a:r>
            <a:r>
              <a:rPr lang="ar-IQ" sz="2800" dirty="0" smtClean="0"/>
              <a:t>جداول</a:t>
            </a:r>
          </a:p>
          <a:p>
            <a:r>
              <a:rPr lang="ar-IQ" sz="2800" dirty="0"/>
              <a:t>2-هى مجمع متناسق يضم مكونات الحاسب الآلي – البرامج -  قواعد البيانات – وأفراد  تقوم بحصر دقيق للمعلومات المكانية من حيث تخزينها – تحديثها – معالجتها – </a:t>
            </a:r>
            <a:r>
              <a:rPr lang="ar-IQ" sz="2800" dirty="0" smtClean="0"/>
              <a:t>عرضها</a:t>
            </a:r>
          </a:p>
          <a:p>
            <a:endParaRPr lang="ar-IQ" sz="2800" dirty="0"/>
          </a:p>
        </p:txBody>
      </p:sp>
      <p:grpSp>
        <p:nvGrpSpPr>
          <p:cNvPr id="5" name="Group 5"/>
          <p:cNvGrpSpPr>
            <a:grpSpLocks/>
          </p:cNvGrpSpPr>
          <p:nvPr/>
        </p:nvGrpSpPr>
        <p:grpSpPr bwMode="auto">
          <a:xfrm>
            <a:off x="1043608" y="4555724"/>
            <a:ext cx="2309250" cy="1457078"/>
            <a:chOff x="1268" y="1032"/>
            <a:chExt cx="3072" cy="2776"/>
          </a:xfrm>
        </p:grpSpPr>
        <p:pic>
          <p:nvPicPr>
            <p:cNvPr id="6" name="Picture 6" descr="L01_GISpa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8" y="1216"/>
              <a:ext cx="3072" cy="2592"/>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7"/>
            <p:cNvSpPr>
              <a:spLocks noChangeArrowheads="1"/>
            </p:cNvSpPr>
            <p:nvPr/>
          </p:nvSpPr>
          <p:spPr bwMode="auto">
            <a:xfrm>
              <a:off x="2244" y="1032"/>
              <a:ext cx="750" cy="792"/>
            </a:xfrm>
            <a:prstGeom prst="sun">
              <a:avLst>
                <a:gd name="adj" fmla="val 25000"/>
              </a:avLst>
            </a:prstGeom>
            <a:noFill/>
            <a:ln w="28575">
              <a:solidFill>
                <a:srgbClr val="FF3399"/>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rtl="0" eaLnBrk="0" fontAlgn="base" hangingPunct="0">
                <a:spcBef>
                  <a:spcPct val="0"/>
                </a:spcBef>
                <a:spcAft>
                  <a:spcPct val="0"/>
                </a:spcAft>
              </a:pPr>
              <a:endParaRPr lang="en-US" altLang="ar-IQ" sz="1600" b="1" smtClean="0">
                <a:solidFill>
                  <a:srgbClr val="86D1EC"/>
                </a:solidFill>
                <a:latin typeface="Arial" pitchFamily="34" charset="0"/>
              </a:endParaRPr>
            </a:p>
          </p:txBody>
        </p:sp>
      </p:grpSp>
    </p:spTree>
    <p:extLst>
      <p:ext uri="{BB962C8B-B14F-4D97-AF65-F5344CB8AC3E}">
        <p14:creationId xmlns:p14="http://schemas.microsoft.com/office/powerpoint/2010/main" val="316269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lgn="r" fontAlgn="base">
              <a:spcBef>
                <a:spcPct val="20000"/>
              </a:spcBef>
              <a:spcAft>
                <a:spcPct val="0"/>
              </a:spcAft>
            </a:pPr>
            <a:r>
              <a:rPr lang="ar-KW" altLang="ar-IQ" sz="3200" b="1" kern="0" dirty="0">
                <a:solidFill>
                  <a:prstClr val="black"/>
                </a:solidFill>
                <a:latin typeface="Arial"/>
                <a:cs typeface="Arial"/>
              </a:rPr>
              <a:t>تعريف عام:</a:t>
            </a:r>
            <a:br>
              <a:rPr lang="ar-KW" altLang="ar-IQ" sz="3200" b="1" kern="0" dirty="0">
                <a:solidFill>
                  <a:prstClr val="black"/>
                </a:solidFill>
                <a:latin typeface="Arial"/>
                <a:cs typeface="Arial"/>
              </a:rPr>
            </a:br>
            <a:endParaRPr lang="ar-IQ" b="1" dirty="0"/>
          </a:p>
        </p:txBody>
      </p:sp>
      <p:sp>
        <p:nvSpPr>
          <p:cNvPr id="3" name="عنصر نائب للمحتوى 2"/>
          <p:cNvSpPr>
            <a:spLocks noGrp="1"/>
          </p:cNvSpPr>
          <p:nvPr>
            <p:ph idx="1"/>
          </p:nvPr>
        </p:nvSpPr>
        <p:spPr/>
        <p:txBody>
          <a:bodyPr/>
          <a:lstStyle/>
          <a:p>
            <a:pPr lvl="0" fontAlgn="base">
              <a:spcAft>
                <a:spcPct val="0"/>
              </a:spcAft>
              <a:buClr>
                <a:srgbClr val="86D1EC"/>
              </a:buClr>
              <a:buSzPct val="90000"/>
              <a:buNone/>
            </a:pPr>
            <a:endParaRPr lang="ar-KW" altLang="ar-IQ" b="1" kern="0" dirty="0">
              <a:solidFill>
                <a:srgbClr val="FFFF00"/>
              </a:solidFill>
              <a:effectLst>
                <a:outerShdw blurRad="38100" dist="38100" dir="2700000" algn="tl">
                  <a:srgbClr val="000000"/>
                </a:outerShdw>
              </a:effectLst>
              <a:latin typeface="Arial"/>
            </a:endParaRPr>
          </a:p>
          <a:p>
            <a:pPr lvl="1" fontAlgn="base">
              <a:spcAft>
                <a:spcPct val="0"/>
              </a:spcAft>
              <a:buNone/>
            </a:pPr>
            <a:r>
              <a:rPr lang="ar-KW" altLang="ar-IQ" kern="0" dirty="0">
                <a:solidFill>
                  <a:srgbClr val="FFFFFF"/>
                </a:solidFill>
                <a:latin typeface="Arial"/>
              </a:rPr>
              <a:t>   </a:t>
            </a:r>
            <a:r>
              <a:rPr lang="ar-KW" altLang="ar-IQ" b="1" kern="0" dirty="0">
                <a:latin typeface="Arial"/>
              </a:rPr>
              <a:t>نظم المعلومات الجغرافية هي عبارة عن نظم تكاملية تجمع بين البرامج والأجهزة والكفاءة البشرية المؤهلة لدراسة ثم رصد وتخزين واستدعاء ومعالجة وتحليل وتحديث وعرض المعلومات المكانية بشقيها الوصفي والمتري والمرتبطة بالشبكة الوطنية </a:t>
            </a:r>
            <a:r>
              <a:rPr lang="ar-KW" altLang="ar-IQ" b="1" kern="0" dirty="0" err="1">
                <a:latin typeface="Arial"/>
              </a:rPr>
              <a:t>الجيوديسية</a:t>
            </a:r>
            <a:r>
              <a:rPr lang="ar-KW" altLang="ar-IQ" b="1" kern="0" dirty="0">
                <a:latin typeface="Arial"/>
              </a:rPr>
              <a:t> أو العالمية المعروفة.</a:t>
            </a:r>
            <a:endParaRPr lang="en-US" altLang="ar-IQ" b="1" kern="0" dirty="0">
              <a:latin typeface="Arial"/>
            </a:endParaRPr>
          </a:p>
          <a:p>
            <a:endParaRPr lang="ar-IQ" b="1" dirty="0"/>
          </a:p>
        </p:txBody>
      </p:sp>
    </p:spTree>
    <p:extLst>
      <p:ext uri="{BB962C8B-B14F-4D97-AF65-F5344CB8AC3E}">
        <p14:creationId xmlns:p14="http://schemas.microsoft.com/office/powerpoint/2010/main" val="668802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222</TotalTime>
  <Words>998</Words>
  <Application>Microsoft Office PowerPoint</Application>
  <PresentationFormat>عرض على الشاشة (3:4)‏</PresentationFormat>
  <Paragraphs>112</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تدفق</vt:lpstr>
      <vt:lpstr>عرض تقديمي في PowerPoint</vt:lpstr>
      <vt:lpstr>نظم المعلومات الجغرافية  محاضرة  اساسيات نظم المعلومات الجغرافية </vt:lpstr>
      <vt:lpstr>المفردات </vt:lpstr>
      <vt:lpstr>عرض تقديمي في PowerPoint</vt:lpstr>
      <vt:lpstr>خصائص نظم المعلومات الجغرافية</vt:lpstr>
      <vt:lpstr>تعاريف نظم المعلومات الجغرافية </vt:lpstr>
      <vt:lpstr> 1- تعاريف تري ان نظم المعلومات الجغرافية هى إحدى جوانب نظم المعلومات </vt:lpstr>
      <vt:lpstr> 3- تعاريف نظم المعلومات الجغرافية تحت نظم دعم القرار</vt:lpstr>
      <vt:lpstr>تعريف عام: </vt:lpstr>
      <vt:lpstr>اهمية نظم المعلومات الجغرافية .</vt:lpstr>
      <vt:lpstr>مزايا نظم المعلومات بصفة عامة</vt:lpstr>
      <vt:lpstr>مجالات استخدام GIS</vt:lpstr>
      <vt:lpstr>مكونات نظم المعلومات الجغرافية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تقنيات جغرافية  المرحلة الثانية </dc:title>
  <dc:creator>Ahmed</dc:creator>
  <cp:lastModifiedBy>almarsa</cp:lastModifiedBy>
  <cp:revision>17</cp:revision>
  <dcterms:created xsi:type="dcterms:W3CDTF">2020-03-09T18:42:13Z</dcterms:created>
  <dcterms:modified xsi:type="dcterms:W3CDTF">2020-07-11T22:01:39Z</dcterms:modified>
</cp:coreProperties>
</file>